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5" r:id="rId1"/>
  </p:sldMasterIdLst>
  <p:notesMasterIdLst>
    <p:notesMasterId r:id="rId20"/>
  </p:notesMasterIdLst>
  <p:sldIdLst>
    <p:sldId id="295" r:id="rId2"/>
    <p:sldId id="291" r:id="rId3"/>
    <p:sldId id="258" r:id="rId4"/>
    <p:sldId id="257" r:id="rId5"/>
    <p:sldId id="260" r:id="rId6"/>
    <p:sldId id="259" r:id="rId7"/>
    <p:sldId id="269" r:id="rId8"/>
    <p:sldId id="268" r:id="rId9"/>
    <p:sldId id="300" r:id="rId10"/>
    <p:sldId id="292" r:id="rId11"/>
    <p:sldId id="294" r:id="rId12"/>
    <p:sldId id="285" r:id="rId13"/>
    <p:sldId id="297" r:id="rId14"/>
    <p:sldId id="298" r:id="rId15"/>
    <p:sldId id="311" r:id="rId16"/>
    <p:sldId id="312" r:id="rId17"/>
    <p:sldId id="31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979C8-4E59-4168-BC03-B6D40F76C5F6}" v="1" dt="2025-10-09T08:55:47.323"/>
    <p1510:client id="{B8A63B36-04BB-4A50-9F78-2895C683C91F}" v="7" dt="2025-10-09T13:43:37.85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3386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1668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798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240708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94906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2042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5336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1549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8948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4317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377293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9711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847174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t.wikipedia.org/wiki/Galway"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it.wikipedia.org/wiki/Artisti_di_strad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strolabio.it/corsi-lingua-inglese-soggiorno-studio-dublino/" TargetMode="External"/><Relationship Id="rId2" Type="http://schemas.openxmlformats.org/officeDocument/2006/relationships/hyperlink" Target="https://www.ucd.ie/about-ucd/" TargetMode="Externa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482450" y="793066"/>
            <a:ext cx="6596775" cy="4294812"/>
          </a:xfrm>
        </p:spPr>
        <p:txBody>
          <a:bodyPr>
            <a:normAutofit fontScale="925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GALWAY o </a:t>
            </a:r>
            <a:r>
              <a:rPr lang="it-IT" sz="2600" u="sng" dirty="0" err="1">
                <a:latin typeface="Calibri" panose="020F0502020204030204" pitchFamily="34" charset="0"/>
                <a:ea typeface="Calibri" panose="020F0502020204030204" pitchFamily="34" charset="0"/>
                <a:cs typeface="Calibri" panose="020F0502020204030204" pitchFamily="34" charset="0"/>
              </a:rPr>
              <a:t>GendaloughMonastic</a:t>
            </a:r>
            <a:r>
              <a:rPr lang="it-IT" sz="2600" u="sng" dirty="0">
                <a:latin typeface="Calibri" panose="020F0502020204030204" pitchFamily="34" charset="0"/>
                <a:ea typeface="Calibri" panose="020F0502020204030204" pitchFamily="34" charset="0"/>
                <a:cs typeface="Calibri" panose="020F0502020204030204" pitchFamily="34" charset="0"/>
              </a:rPr>
              <a:t> Site</a:t>
            </a:r>
          </a:p>
          <a:p>
            <a:pPr marL="0" indent="0">
              <a:buNone/>
            </a:pP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100" dirty="0">
                <a:latin typeface="Calibri Light" panose="020F0302020204030204" pitchFamily="34" charset="0"/>
                <a:ea typeface="Calibri Light" panose="020F0302020204030204" pitchFamily="34" charset="0"/>
                <a:cs typeface="Calibri Light" panose="020F0302020204030204" pitchFamily="34" charset="0"/>
              </a:rPr>
              <a:t>Gli activity leaders vi accompagneranno a fare un giro turistico per la città di </a:t>
            </a:r>
            <a:r>
              <a:rPr lang="it-IT" sz="2100" dirty="0">
                <a:latin typeface="Calibri Light" panose="020F0302020204030204" pitchFamily="34" charset="0"/>
                <a:ea typeface="Calibri Light" panose="020F0302020204030204" pitchFamily="34" charset="0"/>
                <a:cs typeface="Calibri Light" panose="020F0302020204030204" pitchFamily="34" charset="0"/>
                <a:hlinkClick r:id="rId2"/>
              </a:rPr>
              <a:t>Galway</a:t>
            </a:r>
            <a:r>
              <a:rPr lang="it-IT" sz="2100" dirty="0">
                <a:latin typeface="Calibri Light" panose="020F0302020204030204" pitchFamily="34" charset="0"/>
                <a:ea typeface="Calibri Light" panose="020F0302020204030204" pitchFamily="34" charset="0"/>
                <a:cs typeface="Calibri Light" panose="020F0302020204030204" pitchFamily="34" charset="0"/>
              </a:rPr>
              <a:t>, città f</a:t>
            </a:r>
            <a:r>
              <a:rPr lang="it-IT" sz="21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requentatissima da viaggiatori e turisti di tutto il mondo per il suo forte richiamo culturale e il suo centro storico particolare e pieno di vita, visiterete inoltre la sua stupenda cattedrale (ingress</a:t>
            </a:r>
            <a:r>
              <a:rPr lang="it-IT" sz="21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o incluso).</a:t>
            </a:r>
          </a:p>
          <a:p>
            <a:pPr marL="0" indent="0">
              <a:buNone/>
            </a:pPr>
            <a:r>
              <a:rPr lang="it-IT" sz="21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oppure </a:t>
            </a:r>
          </a:p>
          <a:p>
            <a:pPr>
              <a:buFont typeface="Wingdings" panose="05000000000000000000" pitchFamily="2" charset="2"/>
              <a:buChar char="§"/>
            </a:pPr>
            <a:r>
              <a:rPr lang="it-IT" sz="21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al </a:t>
            </a:r>
            <a:r>
              <a:rPr lang="it-IT" sz="2100" b="1" dirty="0" err="1">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GendaloughMonastic</a:t>
            </a:r>
            <a:r>
              <a:rPr lang="it-IT" sz="2100" b="1"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Site, </a:t>
            </a:r>
            <a:r>
              <a:rPr lang="it-IT" sz="21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antico insediamento monastico cristiano medievale, fondato nel VI secolo da San Kevin e situato nella valle dei due laghi.</a:t>
            </a:r>
          </a:p>
          <a:p>
            <a:endParaRPr lang="it-IT" sz="21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098" name="Picture 2" descr="Galway, Irlanda: informazioni per visitare la città - Lonely Planet">
            <a:extLst>
              <a:ext uri="{FF2B5EF4-FFF2-40B4-BE49-F238E27FC236}">
                <a16:creationId xmlns:a16="http://schemas.microsoft.com/office/drawing/2014/main" id="{EFCC0201-313F-5F6F-CA9B-9600E5CC90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089" y="1181757"/>
            <a:ext cx="3628867" cy="272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6577780" y="609597"/>
            <a:ext cx="4994787" cy="4463845"/>
          </a:xfrm>
        </p:spPr>
        <p:txBody>
          <a:bodyPr>
            <a:normAutofit/>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TEMPO LIBERO:</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pPr algn="l"/>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Le serate saranno tutte organizzate dallo Staffdella scuola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con discoteca, balli e musiche irlandesi, tornei sportivi, movie night e tanto altro ancora!</a:t>
            </a:r>
            <a:endParaRPr lang="it-IT" sz="2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magine 1">
            <a:extLst>
              <a:ext uri="{FF2B5EF4-FFF2-40B4-BE49-F238E27FC236}">
                <a16:creationId xmlns:a16="http://schemas.microsoft.com/office/drawing/2014/main" id="{3D10E63F-6445-5353-718C-58B009C12887}"/>
              </a:ext>
            </a:extLst>
          </p:cNvPr>
          <p:cNvPicPr>
            <a:picLocks noChangeAspect="1"/>
          </p:cNvPicPr>
          <p:nvPr/>
        </p:nvPicPr>
        <p:blipFill>
          <a:blip r:embed="rId2"/>
          <a:stretch>
            <a:fillRect/>
          </a:stretch>
        </p:blipFill>
        <p:spPr>
          <a:xfrm>
            <a:off x="499961" y="1498811"/>
            <a:ext cx="4382876" cy="3081378"/>
          </a:xfrm>
          <a:prstGeom prst="rect">
            <a:avLst/>
          </a:prstGeom>
        </p:spPr>
      </p:pic>
      <p:pic>
        <p:nvPicPr>
          <p:cNvPr id="4" name="Immagine 3"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749" y="3991896"/>
            <a:ext cx="2379843" cy="1703339"/>
          </a:xfrm>
          <a:prstGeom prst="rect">
            <a:avLst/>
          </a:prstGeom>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4" name="CasellaDiTesto 3">
            <a:extLst>
              <a:ext uri="{FF2B5EF4-FFF2-40B4-BE49-F238E27FC236}">
                <a16:creationId xmlns:a16="http://schemas.microsoft.com/office/drawing/2014/main" id="{CAD0D539-E8F4-2582-5E7C-4F2B77C44493}"/>
              </a:ext>
            </a:extLst>
          </p:cNvPr>
          <p:cNvSpPr txBox="1"/>
          <p:nvPr/>
        </p:nvSpPr>
        <p:spPr>
          <a:xfrm>
            <a:off x="3047301" y="5885914"/>
            <a:ext cx="6094602" cy="738664"/>
          </a:xfrm>
          <a:prstGeom prst="rect">
            <a:avLst/>
          </a:prstGeom>
          <a:noFill/>
        </p:spPr>
        <p:txBody>
          <a:bodyPr wrap="square">
            <a:spAutoFit/>
          </a:bodyPr>
          <a:lstStyle/>
          <a:p>
            <a:r>
              <a:rPr lang="en-US" sz="1400" b="0" i="0" u="none" strike="noStrike" baseline="0" dirty="0">
                <a:solidFill>
                  <a:srgbClr val="00295B"/>
                </a:solidFill>
                <a:latin typeface="Raleway" pitchFamily="2" charset="0"/>
              </a:rPr>
              <a:t>Please note this timetable is a sample only. </a:t>
            </a:r>
          </a:p>
          <a:p>
            <a:r>
              <a:rPr lang="en-US" sz="1400" b="0" i="0" u="none" strike="noStrike" baseline="0" dirty="0">
                <a:solidFill>
                  <a:srgbClr val="00295B"/>
                </a:solidFill>
                <a:latin typeface="Raleway" pitchFamily="2" charset="0"/>
              </a:rPr>
              <a:t>Final timetables and activities will be issued in advance of group’s arrival in 2026. </a:t>
            </a:r>
            <a:endParaRPr lang="it-IT" sz="1400" dirty="0"/>
          </a:p>
        </p:txBody>
      </p:sp>
      <p:pic>
        <p:nvPicPr>
          <p:cNvPr id="7" name="Immagine 6">
            <a:extLst>
              <a:ext uri="{FF2B5EF4-FFF2-40B4-BE49-F238E27FC236}">
                <a16:creationId xmlns:a16="http://schemas.microsoft.com/office/drawing/2014/main" id="{66715209-1EAC-94D7-9E3E-B8558EF6E594}"/>
              </a:ext>
            </a:extLst>
          </p:cNvPr>
          <p:cNvPicPr>
            <a:picLocks noChangeAspect="1"/>
          </p:cNvPicPr>
          <p:nvPr/>
        </p:nvPicPr>
        <p:blipFill>
          <a:blip r:embed="rId2"/>
          <a:stretch>
            <a:fillRect/>
          </a:stretch>
        </p:blipFill>
        <p:spPr>
          <a:xfrm>
            <a:off x="4846211" y="1417145"/>
            <a:ext cx="2641478" cy="4252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DUBLINO UCD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613769" y="1939734"/>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QUOTA BASE</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613769" y="3190758"/>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OBBLIGATORI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732028" y="4157925"/>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14" name="Tabella 13">
            <a:extLst>
              <a:ext uri="{FF2B5EF4-FFF2-40B4-BE49-F238E27FC236}">
                <a16:creationId xmlns:a16="http://schemas.microsoft.com/office/drawing/2014/main" id="{E782A7E2-74AF-6AF2-8825-D6F9DE8359C1}"/>
              </a:ext>
            </a:extLst>
          </p:cNvPr>
          <p:cNvGraphicFramePr>
            <a:graphicFrameLocks noGrp="1"/>
          </p:cNvGraphicFramePr>
          <p:nvPr>
            <p:extLst>
              <p:ext uri="{D42A27DB-BD31-4B8C-83A1-F6EECF244321}">
                <p14:modId xmlns:p14="http://schemas.microsoft.com/office/powerpoint/2010/main" val="230450473"/>
              </p:ext>
            </p:extLst>
          </p:nvPr>
        </p:nvGraphicFramePr>
        <p:xfrm>
          <a:off x="5732028" y="3580328"/>
          <a:ext cx="5406820" cy="335280"/>
        </p:xfrm>
        <a:graphic>
          <a:graphicData uri="http://schemas.openxmlformats.org/drawingml/2006/table">
            <a:tbl>
              <a:tblPr firstRow="1" bandRow="1">
                <a:tableStyleId>{5940675A-B579-460E-94D1-54222C63F5DA}</a:tableStyleId>
              </a:tblPr>
              <a:tblGrid>
                <a:gridCol w="4208926">
                  <a:extLst>
                    <a:ext uri="{9D8B030D-6E8A-4147-A177-3AD203B41FA5}">
                      <a16:colId xmlns:a16="http://schemas.microsoft.com/office/drawing/2014/main" val="1005116334"/>
                    </a:ext>
                  </a:extLst>
                </a:gridCol>
                <a:gridCol w="1197894">
                  <a:extLst>
                    <a:ext uri="{9D8B030D-6E8A-4147-A177-3AD203B41FA5}">
                      <a16:colId xmlns:a16="http://schemas.microsoft.com/office/drawing/2014/main" val="2304875207"/>
                    </a:ext>
                  </a:extLst>
                </a:gridCol>
              </a:tblGrid>
              <a:tr h="0">
                <a:tc>
                  <a:txBody>
                    <a:bodyPr/>
                    <a:lstStyle/>
                    <a:p>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PACCHETTO “</a:t>
                      </a:r>
                      <a:r>
                        <a:rPr lang="it-IT" sz="1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All</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Inclusive – ZERO SORPRESE!”</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€ 800</a:t>
                      </a:r>
                    </a:p>
                  </a:txBody>
                  <a:tcPr/>
                </a:tc>
                <a:extLst>
                  <a:ext uri="{0D108BD9-81ED-4DB2-BD59-A6C34878D82A}">
                    <a16:rowId xmlns:a16="http://schemas.microsoft.com/office/drawing/2014/main" val="1325600759"/>
                  </a:ext>
                </a:extLst>
              </a:tr>
            </a:tbl>
          </a:graphicData>
        </a:graphic>
      </p:graphicFrame>
      <p:graphicFrame>
        <p:nvGraphicFramePr>
          <p:cNvPr id="6" name="Segnaposto contenuto 5">
            <a:extLst>
              <a:ext uri="{FF2B5EF4-FFF2-40B4-BE49-F238E27FC236}">
                <a16:creationId xmlns:a16="http://schemas.microsoft.com/office/drawing/2014/main" id="{2743FBB5-C912-FEF5-ED71-8F494C42AE4A}"/>
              </a:ext>
            </a:extLst>
          </p:cNvPr>
          <p:cNvGraphicFramePr>
            <a:graphicFrameLocks noGrp="1"/>
          </p:cNvGraphicFramePr>
          <p:nvPr>
            <p:ph idx="1"/>
            <p:extLst>
              <p:ext uri="{D42A27DB-BD31-4B8C-83A1-F6EECF244321}">
                <p14:modId xmlns:p14="http://schemas.microsoft.com/office/powerpoint/2010/main" val="2428545266"/>
              </p:ext>
            </p:extLst>
          </p:nvPr>
        </p:nvGraphicFramePr>
        <p:xfrm>
          <a:off x="5732028" y="2408750"/>
          <a:ext cx="5406820" cy="370840"/>
        </p:xfrm>
        <a:graphic>
          <a:graphicData uri="http://schemas.openxmlformats.org/drawingml/2006/table">
            <a:tbl>
              <a:tblPr firstRow="1" bandRow="1">
                <a:tableStyleId>{5940675A-B579-460E-94D1-54222C63F5DA}</a:tableStyleId>
              </a:tblPr>
              <a:tblGrid>
                <a:gridCol w="4175370">
                  <a:extLst>
                    <a:ext uri="{9D8B030D-6E8A-4147-A177-3AD203B41FA5}">
                      <a16:colId xmlns:a16="http://schemas.microsoft.com/office/drawing/2014/main" val="432961037"/>
                    </a:ext>
                  </a:extLst>
                </a:gridCol>
                <a:gridCol w="1231450">
                  <a:extLst>
                    <a:ext uri="{9D8B030D-6E8A-4147-A177-3AD203B41FA5}">
                      <a16:colId xmlns:a16="http://schemas.microsoft.com/office/drawing/2014/main" val="2306249305"/>
                    </a:ext>
                  </a:extLst>
                </a:gridCol>
              </a:tblGrid>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€ 3.075</a:t>
                      </a:r>
                    </a:p>
                  </a:txBody>
                  <a:tcPr/>
                </a:tc>
                <a:extLst>
                  <a:ext uri="{0D108BD9-81ED-4DB2-BD59-A6C34878D82A}">
                    <a16:rowId xmlns:a16="http://schemas.microsoft.com/office/drawing/2014/main" val="3430943664"/>
                  </a:ext>
                </a:extLst>
              </a:tr>
            </a:tbl>
          </a:graphicData>
        </a:graphic>
      </p:graphicFrame>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577093015"/>
              </p:ext>
            </p:extLst>
          </p:nvPr>
        </p:nvGraphicFramePr>
        <p:xfrm>
          <a:off x="5642043" y="4569899"/>
          <a:ext cx="5525586" cy="805231"/>
        </p:xfrm>
        <a:graphic>
          <a:graphicData uri="http://schemas.openxmlformats.org/drawingml/2006/table">
            <a:tbl>
              <a:tblPr firstRow="1" bandRow="1">
                <a:tableStyleId>{5940675A-B579-460E-94D1-54222C63F5DA}</a:tableStyleId>
              </a:tblPr>
              <a:tblGrid>
                <a:gridCol w="4290487">
                  <a:extLst>
                    <a:ext uri="{9D8B030D-6E8A-4147-A177-3AD203B41FA5}">
                      <a16:colId xmlns:a16="http://schemas.microsoft.com/office/drawing/2014/main" val="2311784569"/>
                    </a:ext>
                  </a:extLst>
                </a:gridCol>
                <a:gridCol w="1235099">
                  <a:extLst>
                    <a:ext uri="{9D8B030D-6E8A-4147-A177-3AD203B41FA5}">
                      <a16:colId xmlns:a16="http://schemas.microsoft.com/office/drawing/2014/main" val="2353645352"/>
                    </a:ext>
                  </a:extLst>
                </a:gridCol>
              </a:tblGrid>
              <a:tr h="29705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GARANZIA NO RISK </a:t>
                      </a:r>
                      <a:r>
                        <a:rPr lang="it-IT" sz="1200" dirty="0">
                          <a:latin typeface="Calibri Light" panose="020F0302020204030204" pitchFamily="34" charset="0"/>
                          <a:ea typeface="Calibri Light" panose="020F0302020204030204" pitchFamily="34" charset="0"/>
                          <a:cs typeface="Calibri Light" panose="020F0302020204030204" pitchFamily="34" charset="0"/>
                        </a:rPr>
                        <a:t>(dopo 1 novembre)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2570480682"/>
                  </a:ext>
                </a:extLst>
              </a:tr>
              <a:tr h="439471">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ASSICURAZIONE INTEGRATIVA </a:t>
                      </a:r>
                      <a:r>
                        <a:rPr lang="it-IT" sz="1200" dirty="0">
                          <a:latin typeface="Calibri Light" panose="020F0302020204030204" pitchFamily="34" charset="0"/>
                          <a:ea typeface="Calibri Light" panose="020F0302020204030204" pitchFamily="34" charset="0"/>
                          <a:cs typeface="Calibri Light" panose="020F0302020204030204" pitchFamily="34" charset="0"/>
                        </a:rPr>
                        <a:t>(dopo 1 novembre)</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bl>
          </a:graphicData>
        </a:graphic>
      </p:graphicFrame>
      <p:pic>
        <p:nvPicPr>
          <p:cNvPr id="3" name="Picture 4" descr="VIVERE E LAVORARE A DUBLINO - Lavoro nel Mondo">
            <a:extLst>
              <a:ext uri="{FF2B5EF4-FFF2-40B4-BE49-F238E27FC236}">
                <a16:creationId xmlns:a16="http://schemas.microsoft.com/office/drawing/2014/main" id="{C5211543-3C9F-8858-3098-A2E158F38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5" y="2712380"/>
            <a:ext cx="4834846" cy="289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122" name="Picture 2" descr="Bandeira da Irlanda">
            <a:extLst>
              <a:ext uri="{FF2B5EF4-FFF2-40B4-BE49-F238E27FC236}">
                <a16:creationId xmlns:a16="http://schemas.microsoft.com/office/drawing/2014/main" id="{B673E70F-A98D-727B-462E-EE73D1A4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2526890"/>
            <a:ext cx="3901439"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10" name="CasellaDiTesto 9">
            <a:extLst>
              <a:ext uri="{FF2B5EF4-FFF2-40B4-BE49-F238E27FC236}">
                <a16:creationId xmlns:a16="http://schemas.microsoft.com/office/drawing/2014/main" id="{A20C5923-93CE-A301-00F5-01E41C19A19B}"/>
              </a:ext>
            </a:extLst>
          </p:cNvPr>
          <p:cNvSpPr txBox="1"/>
          <p:nvPr/>
        </p:nvSpPr>
        <p:spPr>
          <a:xfrm>
            <a:off x="930378" y="2362886"/>
            <a:ext cx="10331244" cy="3461269"/>
          </a:xfrm>
          <a:prstGeom prst="rect">
            <a:avLst/>
          </a:prstGeom>
          <a:noFill/>
        </p:spPr>
        <p:txBody>
          <a:bodyPr wrap="square">
            <a:spAutoFit/>
          </a:bodyPr>
          <a:lstStyle/>
          <a:p>
            <a:pPr algn="ct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EARLY BOOKING</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25 settembre al 31 ottobre 2025</a:t>
            </a: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€600: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€100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Assicurazione Integrativa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€ 120)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Garanzia No Risk</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di € 200)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2918507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EE4-BC3F-845C-DD87-4418772D0CA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9ED2BE-E761-1581-7B19-173F498BA7B5}"/>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7" name="CasellaDiTesto 6">
            <a:extLst>
              <a:ext uri="{FF2B5EF4-FFF2-40B4-BE49-F238E27FC236}">
                <a16:creationId xmlns:a16="http://schemas.microsoft.com/office/drawing/2014/main" id="{791D4D01-BF01-0D50-CED1-E53F7028F833}"/>
              </a:ext>
            </a:extLst>
          </p:cNvPr>
          <p:cNvSpPr txBox="1"/>
          <p:nvPr/>
        </p:nvSpPr>
        <p:spPr>
          <a:xfrm>
            <a:off x="838200" y="2586580"/>
            <a:ext cx="10183761" cy="2469587"/>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119129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D081-9BA6-A088-73FF-7F38F07C2A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12EECC-5597-A684-2ECE-1C68F1CDA0B2}"/>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9" name="CasellaDiTesto 8">
            <a:extLst>
              <a:ext uri="{FF2B5EF4-FFF2-40B4-BE49-F238E27FC236}">
                <a16:creationId xmlns:a16="http://schemas.microsoft.com/office/drawing/2014/main" id="{6C5D39FA-91D7-A4A6-EC1B-C7CE6DFEF893}"/>
              </a:ext>
            </a:extLst>
          </p:cNvPr>
          <p:cNvSpPr txBox="1"/>
          <p:nvPr/>
        </p:nvSpPr>
        <p:spPr>
          <a:xfrm>
            <a:off x="1032387" y="2783225"/>
            <a:ext cx="10048568" cy="2070631"/>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417384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rmAutofit/>
          </a:bodyPr>
          <a:lstStyle/>
          <a:p>
            <a:r>
              <a:rPr lang="it-IT" sz="5400" b="1" dirty="0">
                <a:latin typeface="Calibri" panose="020F0502020204030204" pitchFamily="34" charset="0"/>
                <a:ea typeface="Calibri" panose="020F0502020204030204" pitchFamily="34" charset="0"/>
                <a:cs typeface="Calibri" panose="020F0502020204030204" pitchFamily="34" charset="0"/>
              </a:rPr>
              <a:t>DUBLINO UCD 2026</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Dublino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città vivace, molto verde, piena di giovani studenti, dalla frizzante vita culturale</a:t>
            </a:r>
          </a:p>
          <a:p>
            <a:pPr algn="l"/>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Dublino è uno dei centri principali della cultura irlandese. Il quartiere di Temple Bar, attraversato dall'omonima via (oggi pedonale e ricca di tipici Irish pub), è il punto principale della vita notturna più turistica, da sempre teatro di esibizioni di </a:t>
            </a:r>
            <a:r>
              <a:rPr lang="it-IT" sz="20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2" tooltip="Artisti di strada"/>
              </a:rPr>
              <a:t>artisti di strada</a:t>
            </a:r>
            <a:r>
              <a:rPr lang="it-IT" sz="20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undefined">
            <a:extLst>
              <a:ext uri="{FF2B5EF4-FFF2-40B4-BE49-F238E27FC236}">
                <a16:creationId xmlns:a16="http://schemas.microsoft.com/office/drawing/2014/main" id="{7B775F94-63FD-4C0A-0255-7D6070F8D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08" y="2173790"/>
            <a:ext cx="5793432" cy="38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5333212"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d’estate si riempie di giovani che trascorrono le loro vacanze studio a Dublino e si trova all’interno dell</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a:t>
            </a:r>
            <a:r>
              <a:rPr lang="it-IT"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University College </a:t>
            </a:r>
            <a:r>
              <a:rPr lang="it-IT" b="1"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Dublin</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moderno, comodo, progettato razionalmente, dotato di superbe attrezzature sportive e ricreative. </a:t>
            </a:r>
            <a:r>
              <a:rPr lang="it-IT"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A pochi Km </a:t>
            </a:r>
            <a:r>
              <a:rPr lang="it-IT" b="0" i="0"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dal </a:t>
            </a:r>
            <a:r>
              <a:rPr lang="it-IT"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centro città</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facilmente raggiungibile con i bus locali che fanno capolinea proprio appena fuori dal campus.</a:t>
            </a:r>
          </a:p>
        </p:txBody>
      </p:sp>
      <p:pic>
        <p:nvPicPr>
          <p:cNvPr id="2" name="Immagine 1">
            <a:extLst>
              <a:ext uri="{FF2B5EF4-FFF2-40B4-BE49-F238E27FC236}">
                <a16:creationId xmlns:a16="http://schemas.microsoft.com/office/drawing/2014/main" id="{49A3D6F1-BD2B-AB49-59A2-91263310D93C}"/>
              </a:ext>
            </a:extLst>
          </p:cNvPr>
          <p:cNvPicPr>
            <a:picLocks noChangeAspect="1"/>
          </p:cNvPicPr>
          <p:nvPr/>
        </p:nvPicPr>
        <p:blipFill>
          <a:blip r:embed="rId4"/>
          <a:stretch>
            <a:fillRect/>
          </a:stretch>
        </p:blipFill>
        <p:spPr>
          <a:xfrm>
            <a:off x="6396672" y="1497635"/>
            <a:ext cx="4951983" cy="3349668"/>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8682967">
            <a:off x="9189706" y="36670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endParaRPr sz="3000" b="1" kern="120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496038"/>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11 – 17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College</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2 – 16 luglio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16 – 30 luglio 2026</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2" name="1513_29D" descr="1513_29D">
            <a:extLst>
              <a:ext uri="{FF2B5EF4-FFF2-40B4-BE49-F238E27FC236}">
                <a16:creationId xmlns:a16="http://schemas.microsoft.com/office/drawing/2014/main" id="{85C44912-65D2-2C0E-B459-4F8017F71BA3}"/>
              </a:ext>
            </a:extLst>
          </p:cNvPr>
          <p:cNvPicPr>
            <a:picLocks noChangeAspect="1"/>
          </p:cNvPicPr>
          <p:nvPr/>
        </p:nvPicPr>
        <p:blipFill>
          <a:blip r:embed="rId2"/>
          <a:stretch>
            <a:fillRect/>
          </a:stretch>
        </p:blipFill>
        <p:spPr>
          <a:xfrm>
            <a:off x="4912824" y="906189"/>
            <a:ext cx="5602152" cy="3734768"/>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3"/>
            <a:ext cx="4803645" cy="4166903"/>
          </a:xfrm>
        </p:spPr>
        <p:txBody>
          <a:bodyPr>
            <a:normAutofit fontScale="700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3200" u="sng" dirty="0">
                <a:latin typeface="Calibri Light" panose="020F0302020204030204" pitchFamily="34" charset="0"/>
                <a:ea typeface="Calibri Light" panose="020F0302020204030204" pitchFamily="34" charset="0"/>
                <a:cs typeface="Calibri Light" panose="020F0302020204030204" pitchFamily="34" charset="0"/>
              </a:rPr>
              <a:t>COLLEGE:</a:t>
            </a:r>
            <a:r>
              <a:rPr lang="it-IT" sz="3200" dirty="0">
                <a:latin typeface="Calibri Light" panose="020F0302020204030204" pitchFamily="34" charset="0"/>
                <a:ea typeface="Calibri Light" panose="020F0302020204030204" pitchFamily="34" charset="0"/>
                <a:cs typeface="Calibri Light" panose="020F0302020204030204" pitchFamily="34" charset="0"/>
              </a:rPr>
              <a:t> camere singole con bagno privato</a:t>
            </a:r>
          </a:p>
          <a:p>
            <a:endParaRPr lang="it-IT" sz="3200" dirty="0">
              <a:latin typeface="Calibri" panose="020F0502020204030204" pitchFamily="34" charset="0"/>
              <a:ea typeface="Calibri" panose="020F0502020204030204" pitchFamily="34" charset="0"/>
              <a:cs typeface="Calibri" panose="020F0502020204030204" pitchFamily="34" charset="0"/>
            </a:endParaRPr>
          </a:p>
          <a:p>
            <a:r>
              <a:rPr lang="it-IT" sz="3200" dirty="0">
                <a:latin typeface="Calibri Light" panose="020F0302020204030204" pitchFamily="34" charset="0"/>
                <a:ea typeface="Calibri Light" panose="020F0302020204030204" pitchFamily="34" charset="0"/>
                <a:cs typeface="Calibri Light" panose="020F0302020204030204" pitchFamily="34" charset="0"/>
              </a:rPr>
              <a:t>Trattamento di pensione completa presso la mensa del campus.</a:t>
            </a:r>
            <a:br>
              <a:rPr lang="it-IT" sz="3200" dirty="0">
                <a:latin typeface="Calibri Light" panose="020F0302020204030204" pitchFamily="34" charset="0"/>
                <a:ea typeface="Calibri Light" panose="020F0302020204030204" pitchFamily="34" charset="0"/>
                <a:cs typeface="Calibri Light" panose="020F0302020204030204" pitchFamily="34" charset="0"/>
              </a:rPr>
            </a:br>
            <a:r>
              <a:rPr lang="it-IT" sz="3200" dirty="0">
                <a:latin typeface="Calibri Light" panose="020F0302020204030204" pitchFamily="34" charset="0"/>
                <a:ea typeface="Calibri Light" panose="020F0302020204030204" pitchFamily="34" charset="0"/>
                <a:cs typeface="Calibri Light" panose="020F0302020204030204" pitchFamily="34" charset="0"/>
              </a:rPr>
              <a:t>Durante le gite di un’intera giornata viene fornito </a:t>
            </a:r>
            <a:r>
              <a:rPr lang="it-IT" sz="3200" dirty="0" err="1">
                <a:latin typeface="Calibri Light" panose="020F0302020204030204" pitchFamily="34" charset="0"/>
                <a:ea typeface="Calibri Light" panose="020F0302020204030204" pitchFamily="34" charset="0"/>
                <a:cs typeface="Calibri Light" panose="020F0302020204030204" pitchFamily="34" charset="0"/>
              </a:rPr>
              <a:t>packed</a:t>
            </a:r>
            <a:r>
              <a:rPr lang="it-IT" sz="3200" dirty="0">
                <a:latin typeface="Calibri Light" panose="020F0302020204030204" pitchFamily="34" charset="0"/>
                <a:ea typeface="Calibri Light" panose="020F0302020204030204" pitchFamily="34" charset="0"/>
                <a:cs typeface="Calibri Light" panose="020F0302020204030204" pitchFamily="34" charset="0"/>
              </a:rPr>
              <a:t> lunch.</a:t>
            </a:r>
          </a:p>
        </p:txBody>
      </p:sp>
      <p:pic>
        <p:nvPicPr>
          <p:cNvPr id="2" name="UCD%20Restaurant" descr="UCD%20Restaurant">
            <a:extLst>
              <a:ext uri="{FF2B5EF4-FFF2-40B4-BE49-F238E27FC236}">
                <a16:creationId xmlns:a16="http://schemas.microsoft.com/office/drawing/2014/main" id="{0354B030-3168-3F01-DDAC-57F8D355F964}"/>
              </a:ext>
            </a:extLst>
          </p:cNvPr>
          <p:cNvPicPr>
            <a:picLocks noChangeAspect="1"/>
          </p:cNvPicPr>
          <p:nvPr/>
        </p:nvPicPr>
        <p:blipFill>
          <a:blip r:embed="rId2"/>
          <a:stretch>
            <a:fillRect/>
          </a:stretch>
        </p:blipFill>
        <p:spPr>
          <a:xfrm>
            <a:off x="6337804" y="1021659"/>
            <a:ext cx="5301444" cy="3539429"/>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fontScale="85000" lnSpcReduction="20000"/>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ATC</a:t>
            </a:r>
          </a:p>
          <a:p>
            <a:r>
              <a:rPr lang="it-IT" dirty="0">
                <a:latin typeface="Calibri Light" panose="020F0302020204030204" pitchFamily="34" charset="0"/>
                <a:ea typeface="Calibri Light" panose="020F0302020204030204" pitchFamily="34" charset="0"/>
                <a:cs typeface="Calibri Light" panose="020F0302020204030204" pitchFamily="34" charset="0"/>
              </a:rPr>
              <a:t>18 ore di lezione a settimana di cui:</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- 15 ore di corso GENERAL</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- 3 ore di 21stCentury Skills Workshops  </a:t>
            </a:r>
          </a:p>
          <a:p>
            <a:r>
              <a:rPr lang="it-IT" b="1" dirty="0">
                <a:latin typeface="Calibri Light" panose="020F0302020204030204" pitchFamily="34" charset="0"/>
                <a:cs typeface="Calibri Light" panose="020F0302020204030204" pitchFamily="34" charset="0"/>
              </a:rPr>
              <a:t>News 2026</a:t>
            </a:r>
            <a:r>
              <a:rPr lang="it-IT" dirty="0">
                <a:latin typeface="Calibri Light" panose="020F0302020204030204" pitchFamily="34" charset="0"/>
                <a:cs typeface="Calibri Light" panose="020F0302020204030204" pitchFamily="34" charset="0"/>
              </a:rPr>
              <a:t>: la scuola sta avviando lo sviluppo di un entusiasmante nuovo curriculum di lingua inglese per l’estate 2026!</a:t>
            </a:r>
            <a:br>
              <a:rPr lang="it-IT" dirty="0">
                <a:latin typeface="Calibri Light" panose="020F0302020204030204" pitchFamily="34" charset="0"/>
                <a:cs typeface="Calibri Light" panose="020F0302020204030204" pitchFamily="34" charset="0"/>
              </a:rPr>
            </a:br>
            <a:r>
              <a:rPr lang="it-IT" dirty="0">
                <a:latin typeface="Calibri Light" panose="020F0302020204030204" pitchFamily="34" charset="0"/>
                <a:cs typeface="Calibri Light" panose="020F0302020204030204" pitchFamily="34" charset="0"/>
              </a:rPr>
              <a:t>Un nuovo curriculum di inglese per il XXI secolo, che utilizza strumenti didattici basati sull’intelligenza artificiale per offrire agli insegnanti la possibilità di rispondere in modo dinamico ai bisogni linguistici dei propri studenti.</a:t>
            </a:r>
            <a:br>
              <a:rPr lang="it-IT" dirty="0">
                <a:latin typeface="Calibri Light" panose="020F0302020204030204" pitchFamily="34" charset="0"/>
                <a:cs typeface="Calibri Light" panose="020F0302020204030204" pitchFamily="34" charset="0"/>
              </a:rPr>
            </a:br>
            <a:endParaRPr lang="it-IT" dirty="0">
              <a:latin typeface="Calibri Light" panose="020F0302020204030204" pitchFamily="34" charset="0"/>
              <a:cs typeface="Calibri Light" panose="020F0302020204030204" pitchFamily="34" charset="0"/>
            </a:endParaRPr>
          </a:p>
          <a:p>
            <a:pPr marL="0" indent="0">
              <a:buNone/>
            </a:pP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4" name="Picture 2">
            <a:extLst>
              <a:ext uri="{FF2B5EF4-FFF2-40B4-BE49-F238E27FC236}">
                <a16:creationId xmlns:a16="http://schemas.microsoft.com/office/drawing/2014/main" id="{8B5F81BA-4034-7295-DF25-414C96A04A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1269" y="1170039"/>
            <a:ext cx="4973506" cy="3316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447815" y="477665"/>
            <a:ext cx="6061139"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sz="1900"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perché si esplorano nuove realtà, si visitano luoghi di interesse e s’impara moltissimo su storia,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 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Bray</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Galway o </a:t>
            </a:r>
            <a:r>
              <a:rPr lang="it-IT" dirty="0" err="1">
                <a:latin typeface="Calibri Light" panose="020F0302020204030204" pitchFamily="34" charset="0"/>
                <a:ea typeface="Calibri Light" panose="020F0302020204030204" pitchFamily="34" charset="0"/>
                <a:cs typeface="Calibri Light" panose="020F0302020204030204" pitchFamily="34" charset="0"/>
              </a:rPr>
              <a:t>GendaloughMonastic</a:t>
            </a:r>
            <a:r>
              <a:rPr lang="it-IT" dirty="0">
                <a:latin typeface="Calibri Light" panose="020F0302020204030204" pitchFamily="34" charset="0"/>
                <a:ea typeface="Calibri Light" panose="020F0302020204030204" pitchFamily="34" charset="0"/>
                <a:cs typeface="Calibri Light" panose="020F0302020204030204" pitchFamily="34" charset="0"/>
              </a:rPr>
              <a:t> Site</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Dublino o dintorni</a:t>
            </a:r>
          </a:p>
          <a:p>
            <a:r>
              <a:rPr lang="it-IT" dirty="0">
                <a:latin typeface="Calibri Light" panose="020F0302020204030204" pitchFamily="34" charset="0"/>
                <a:ea typeface="Calibri Light" panose="020F0302020204030204" pitchFamily="34" charset="0"/>
                <a:cs typeface="Calibri Light" panose="020F0302020204030204" pitchFamily="34" charset="0"/>
              </a:rPr>
              <a:t>4 gite di mezza giornata alla scoperta di Dublino</a:t>
            </a:r>
          </a:p>
          <a:p>
            <a:r>
              <a:rPr lang="it-IT" dirty="0" err="1">
                <a:latin typeface="Calibri Light" panose="020F0302020204030204" pitchFamily="34" charset="0"/>
                <a:ea typeface="Calibri Light" panose="020F0302020204030204" pitchFamily="34" charset="0"/>
                <a:cs typeface="Calibri Light" panose="020F0302020204030204" pitchFamily="34" charset="0"/>
              </a:rPr>
              <a:t>Dublin</a:t>
            </a:r>
            <a:r>
              <a:rPr lang="it-IT" dirty="0">
                <a:latin typeface="Calibri Light" panose="020F0302020204030204" pitchFamily="34" charset="0"/>
                <a:ea typeface="Calibri Light" panose="020F0302020204030204" pitchFamily="34" charset="0"/>
                <a:cs typeface="Calibri Light" panose="020F0302020204030204" pitchFamily="34" charset="0"/>
              </a:rPr>
              <a:t> Bus pass incluso </a:t>
            </a:r>
          </a:p>
          <a:p>
            <a:pPr marL="0" indent="0">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9566" y="1979613"/>
            <a:ext cx="1449388" cy="1449388"/>
          </a:xfrm>
          <a:prstGeom prst="rect">
            <a:avLst/>
          </a:prstGeom>
        </p:spPr>
      </p:pic>
      <p:pic>
        <p:nvPicPr>
          <p:cNvPr id="2" name="Immagine 1" descr="Immagine che contiene persona, esterni, edificio, verde&#10;&#10;Descrizione generata automaticamente">
            <a:extLst>
              <a:ext uri="{FF2B5EF4-FFF2-40B4-BE49-F238E27FC236}">
                <a16:creationId xmlns:a16="http://schemas.microsoft.com/office/drawing/2014/main" id="{8FCFE5DD-FEC4-9098-C41B-E266D2A14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095" y="1056598"/>
            <a:ext cx="4687616" cy="3515712"/>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26DC31-189C-1F25-50AE-009925BDB303}"/>
              </a:ext>
            </a:extLst>
          </p:cNvPr>
          <p:cNvSpPr>
            <a:spLocks noGrp="1"/>
          </p:cNvSpPr>
          <p:nvPr>
            <p:ph idx="1"/>
          </p:nvPr>
        </p:nvSpPr>
        <p:spPr>
          <a:xfrm>
            <a:off x="447816" y="813341"/>
            <a:ext cx="5294223" cy="4429779"/>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DUBLINO o dintorni:</a:t>
            </a:r>
            <a:endParaRPr lang="it-IT" sz="900" dirty="0">
              <a:latin typeface="Calibri Light" panose="020F0302020204030204" pitchFamily="34" charset="0"/>
              <a:ea typeface="Calibri Light" panose="020F0302020204030204" pitchFamily="34" charset="0"/>
              <a:cs typeface="Calibri Light" panose="020F0302020204030204" pitchFamily="34" charset="0"/>
            </a:endParaRPr>
          </a:p>
          <a:p>
            <a:r>
              <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Una gita di un’intera giornata verrà dedicata alla scoperta della capitale, ricca di musei, parchi, monumenti e una splendida Cattedrale </a:t>
            </a:r>
          </a:p>
          <a:p>
            <a:pPr marL="0" indent="0">
              <a:buNone/>
            </a:pPr>
            <a:r>
              <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oppure</a:t>
            </a:r>
          </a:p>
          <a:p>
            <a:r>
              <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alla visita della </a:t>
            </a:r>
            <a:r>
              <a:rPr lang="it-IT" sz="1900" b="1" dirty="0" err="1">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Powerscourt</a:t>
            </a:r>
            <a:r>
              <a:rPr lang="it-IT" sz="1900" b="1"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Villa and Gardens</a:t>
            </a:r>
            <a:r>
              <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considerati tra i giardini più belli d’Europa (ingressi inclusi).</a:t>
            </a:r>
          </a:p>
          <a:p>
            <a:endPar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Picture 2">
            <a:extLst>
              <a:ext uri="{FF2B5EF4-FFF2-40B4-BE49-F238E27FC236}">
                <a16:creationId xmlns:a16="http://schemas.microsoft.com/office/drawing/2014/main" id="{9FA0749F-2477-2677-89BB-A531897BE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290" y="1125989"/>
            <a:ext cx="5101371" cy="2915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46CE8-A107-1444-323E-F2521690E88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6F08E1-2C86-E256-4313-12DCE90196BD}"/>
              </a:ext>
            </a:extLst>
          </p:cNvPr>
          <p:cNvSpPr>
            <a:spLocks noGrp="1"/>
          </p:cNvSpPr>
          <p:nvPr>
            <p:ph idx="1"/>
          </p:nvPr>
        </p:nvSpPr>
        <p:spPr>
          <a:xfrm>
            <a:off x="447816" y="813341"/>
            <a:ext cx="5520365" cy="4429779"/>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BRAY</a:t>
            </a:r>
            <a:br>
              <a:rPr lang="it-IT" sz="3100" u="sng" dirty="0">
                <a:latin typeface="Calibri" panose="020F0502020204030204" pitchFamily="34" charset="0"/>
                <a:ea typeface="Calibri" panose="020F0502020204030204" pitchFamily="34" charset="0"/>
                <a:cs typeface="Calibri" panose="020F0502020204030204" pitchFamily="34" charset="0"/>
              </a:rPr>
            </a:br>
            <a:endParaRPr lang="it-IT" sz="900" dirty="0">
              <a:latin typeface="Calibri Light" panose="020F0302020204030204" pitchFamily="34" charset="0"/>
              <a:ea typeface="Calibri Light" panose="020F0302020204030204" pitchFamily="34" charset="0"/>
              <a:cs typeface="Calibri Light" panose="020F0302020204030204" pitchFamily="34" charset="0"/>
            </a:endParaRPr>
          </a:p>
          <a:p>
            <a:r>
              <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Graziosa cittadina situata sulla costa orientale d'Irlanda, a circa 20 km a sud della capitale e meta turistica specialmente per i dublinesi nei fine settimana. Durante i mesi estivi il suo lungomare di oltre 1,5 km si anima grazie ai numerosi caffè, ristoranti e negozietti. La sua vicinanza alle montagne di Wicklow fa di questo luogo uno splendido scenario di scogliere e natura.</a:t>
            </a:r>
          </a:p>
          <a:p>
            <a:endParaRPr lang="it-IT" sz="1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bray cosa vedere">
            <a:extLst>
              <a:ext uri="{FF2B5EF4-FFF2-40B4-BE49-F238E27FC236}">
                <a16:creationId xmlns:a16="http://schemas.microsoft.com/office/drawing/2014/main" id="{4B7E1F1F-30E3-1E22-D0A4-2A650DF73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766" y="1305623"/>
            <a:ext cx="5305391" cy="268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91587"/>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0</TotalTime>
  <Words>1216</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18</vt:i4>
      </vt:variant>
    </vt:vector>
  </HeadingPairs>
  <TitlesOfParts>
    <vt:vector size="30" baseType="lpstr">
      <vt:lpstr>Aptos</vt:lpstr>
      <vt:lpstr>Calibri</vt:lpstr>
      <vt:lpstr>Calibri Light</vt:lpstr>
      <vt:lpstr>Cavolini</vt:lpstr>
      <vt:lpstr>Gill Sans MT</vt:lpstr>
      <vt:lpstr>Nirmala UI</vt:lpstr>
      <vt:lpstr>Raleway</vt:lpstr>
      <vt:lpstr>Segoe UI Emoji</vt:lpstr>
      <vt:lpstr>Symbol</vt:lpstr>
      <vt:lpstr>Wingdings</vt:lpstr>
      <vt:lpstr>Wingdings 2</vt:lpstr>
      <vt:lpstr>Dividendi</vt:lpstr>
      <vt:lpstr>Presentazione standard di PowerPoint</vt:lpstr>
      <vt:lpstr>DUBLINO UCD 2026</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DUBLINO UCD </vt:lpstr>
      <vt:lpstr>COME ISCRIVERSI</vt:lpstr>
      <vt:lpstr>OFFERTE SPECIALI</vt:lpstr>
      <vt:lpstr>OFFERTE SPECIALI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Caldirola</dc:creator>
  <cp:lastModifiedBy>Cristina Caldirola</cp:lastModifiedBy>
  <cp:revision>10</cp:revision>
  <dcterms:modified xsi:type="dcterms:W3CDTF">2025-10-13T15:53:40Z</dcterms:modified>
</cp:coreProperties>
</file>