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5" r:id="rId1"/>
  </p:sldMasterIdLst>
  <p:notesMasterIdLst>
    <p:notesMasterId r:id="rId20"/>
  </p:notesMasterIdLst>
  <p:sldIdLst>
    <p:sldId id="295" r:id="rId2"/>
    <p:sldId id="291" r:id="rId3"/>
    <p:sldId id="258" r:id="rId4"/>
    <p:sldId id="257" r:id="rId5"/>
    <p:sldId id="260" r:id="rId6"/>
    <p:sldId id="259" r:id="rId7"/>
    <p:sldId id="269" r:id="rId8"/>
    <p:sldId id="302" r:id="rId9"/>
    <p:sldId id="303" r:id="rId10"/>
    <p:sldId id="300" r:id="rId11"/>
    <p:sldId id="294" r:id="rId12"/>
    <p:sldId id="285" r:id="rId13"/>
    <p:sldId id="297" r:id="rId14"/>
    <p:sldId id="298" r:id="rId15"/>
    <p:sldId id="311" r:id="rId16"/>
    <p:sldId id="312" r:id="rId17"/>
    <p:sldId id="314"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F83DE1-65F1-4334-9794-93957543313E}" v="1" dt="2025-10-09T09:59:09.496"/>
    <p1510:client id="{55769A61-ED04-4597-849C-3AE877237F42}" v="61" dt="2025-10-09T09:01:49.65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1143000" y="685800"/>
            <a:ext cx="4572000" cy="3429000"/>
          </a:xfrm>
          <a:prstGeom prst="rect">
            <a:avLst/>
          </a:prstGeom>
        </p:spPr>
        <p:txBody>
          <a:bodyPr/>
          <a:lstStyle/>
          <a:p>
            <a:endParaRPr/>
          </a:p>
        </p:txBody>
      </p:sp>
      <p:sp>
        <p:nvSpPr>
          <p:cNvPr id="109" name="Shape 10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10/13/2025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2338633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016685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10/13/2025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7984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1_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Date Placeholder 3">
            <a:extLst>
              <a:ext uri="{FF2B5EF4-FFF2-40B4-BE49-F238E27FC236}">
                <a16:creationId xmlns:a16="http://schemas.microsoft.com/office/drawing/2014/main" id="{95FB7BE5-2613-4BD0-92AC-20467F757E83}"/>
              </a:ext>
            </a:extLst>
          </p:cNvPr>
          <p:cNvSpPr>
            <a:spLocks noGrp="1"/>
          </p:cNvSpPr>
          <p:nvPr>
            <p:ph type="dt" sz="half" idx="10"/>
          </p:nvPr>
        </p:nvSpPr>
        <p:spPr/>
        <p:txBody>
          <a:bodyPr/>
          <a:lstStyle>
            <a:lvl1pPr>
              <a:defRPr/>
            </a:lvl1pPr>
          </a:lstStyle>
          <a:p>
            <a:pPr>
              <a:defRPr/>
            </a:pPr>
            <a:endParaRPr lang="it-IT" altLang="it-IT"/>
          </a:p>
        </p:txBody>
      </p:sp>
      <p:sp>
        <p:nvSpPr>
          <p:cNvPr id="6" name="Footer Placeholder 4">
            <a:extLst>
              <a:ext uri="{FF2B5EF4-FFF2-40B4-BE49-F238E27FC236}">
                <a16:creationId xmlns:a16="http://schemas.microsoft.com/office/drawing/2014/main" id="{1D146C05-8F38-478A-9BCC-E070EB621F4B}"/>
              </a:ext>
            </a:extLst>
          </p:cNvPr>
          <p:cNvSpPr>
            <a:spLocks noGrp="1"/>
          </p:cNvSpPr>
          <p:nvPr>
            <p:ph type="ftr" sz="quarter" idx="11"/>
          </p:nvPr>
        </p:nvSpPr>
        <p:spPr/>
        <p:txBody>
          <a:bodyPr/>
          <a:lstStyle>
            <a:lvl1pPr>
              <a:defRPr/>
            </a:lvl1pPr>
          </a:lstStyle>
          <a:p>
            <a:pPr>
              <a:defRPr/>
            </a:pPr>
            <a:endParaRPr lang="it-IT" altLang="it-IT"/>
          </a:p>
        </p:txBody>
      </p:sp>
      <p:sp>
        <p:nvSpPr>
          <p:cNvPr id="7" name="Slide Number Placeholder 5">
            <a:extLst>
              <a:ext uri="{FF2B5EF4-FFF2-40B4-BE49-F238E27FC236}">
                <a16:creationId xmlns:a16="http://schemas.microsoft.com/office/drawing/2014/main" id="{58ED8601-81E8-4D9B-82F7-3DCDD64F39C8}"/>
              </a:ext>
            </a:extLst>
          </p:cNvPr>
          <p:cNvSpPr>
            <a:spLocks noGrp="1"/>
          </p:cNvSpPr>
          <p:nvPr>
            <p:ph type="sldNum" sz="quarter" idx="12"/>
          </p:nvPr>
        </p:nvSpPr>
        <p:spPr/>
        <p:txBody>
          <a:bodyPr/>
          <a:lstStyle>
            <a:lvl1pPr>
              <a:defRPr/>
            </a:lvl1pPr>
          </a:lstStyle>
          <a:p>
            <a:pPr>
              <a:defRPr/>
            </a:pPr>
            <a:fld id="{E229E079-17E1-4807-A55D-AE788DDCFA58}" type="slidenum">
              <a:rPr lang="it-IT" altLang="it-IT"/>
              <a:pPr>
                <a:defRPr/>
              </a:pPr>
              <a:t>‹N›</a:t>
            </a:fld>
            <a:endParaRPr lang="it-IT" altLang="it-IT"/>
          </a:p>
        </p:txBody>
      </p:sp>
    </p:spTree>
    <p:extLst>
      <p:ext uri="{BB962C8B-B14F-4D97-AF65-F5344CB8AC3E}">
        <p14:creationId xmlns:p14="http://schemas.microsoft.com/office/powerpoint/2010/main" val="240708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949064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10/13/2025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1204262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3533693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3154971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3889487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3843178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10/13/2025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377293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10/13/2025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497118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10/13/2025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6CB4B4D-7CA3-9044-876B-883B54F8677D}" type="slidenum">
              <a:rPr lang="it-IT" smtClean="0"/>
              <a:t>‹N›</a:t>
            </a:fld>
            <a:endParaRPr lang="it-IT"/>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384717418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dublinia.ie/italian/"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lastrolabio.i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kilkennycollege.ie/"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63728FF8-8F52-C469-69A2-31CCF1958CE4}"/>
              </a:ext>
            </a:extLst>
          </p:cNvPr>
          <p:cNvSpPr>
            <a:spLocks noGrp="1"/>
          </p:cNvSpPr>
          <p:nvPr>
            <p:ph idx="1"/>
          </p:nvPr>
        </p:nvSpPr>
        <p:spPr>
          <a:xfrm>
            <a:off x="484605" y="573403"/>
            <a:ext cx="10756489" cy="4706520"/>
          </a:xfrm>
        </p:spPr>
        <p:txBody>
          <a:bodyPr>
            <a:normAutofit fontScale="70000" lnSpcReduction="20000"/>
          </a:bodyPr>
          <a:lstStyle/>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Chi usufruisce di un servizio sa che lo si può apprezzare solo ad esperienza conclusa mentre durante la fase di scelta bisogna più che altro fidarsi. Poiché la buona riuscita di un servizio, come una Vacanza Studio dipende da numerosi fattori, talvolta anche imprevedibili, L’astrolabio non chiede una fiducia ad occhi chiusi, ma dichiara pubblicamente i principi ai quali tutta la sua organizzazione deve attenersi in ogni azione, quei valori per cui siamo apprezzati da più di quarant’anni: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Trasparenza</a:t>
            </a:r>
            <a:r>
              <a:rPr lang="it-IT" sz="2800" dirty="0">
                <a:latin typeface="Calibri Light" panose="020F0302020204030204" pitchFamily="34" charset="0"/>
                <a:ea typeface="Calibri Light" panose="020F0302020204030204" pitchFamily="34" charset="0"/>
                <a:cs typeface="Calibri Light" panose="020F0302020204030204" pitchFamily="34" charset="0"/>
              </a:rPr>
              <a:t>: operiamo affinché ogni promessa, fatta a famiglie, studenti e Capigruppo, sia chiara, comprensibile e venga mantenuta.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Cooperazione</a:t>
            </a:r>
            <a:r>
              <a:rPr lang="it-IT" sz="2800" dirty="0">
                <a:latin typeface="Calibri Light" panose="020F0302020204030204" pitchFamily="34" charset="0"/>
                <a:ea typeface="Calibri Light" panose="020F0302020204030204" pitchFamily="34" charset="0"/>
                <a:cs typeface="Calibri Light" panose="020F0302020204030204" pitchFamily="34" charset="0"/>
              </a:rPr>
              <a:t>: ci adoperiamo con ogni mezzo perché l’esperienza del singolo ragazzo sia proficua e trascorra serena. I nostri storici Capigruppo, gli </a:t>
            </a:r>
            <a:r>
              <a:rPr lang="it-IT" sz="2800" dirty="0" err="1">
                <a:latin typeface="Calibri Light" panose="020F0302020204030204" pitchFamily="34" charset="0"/>
                <a:ea typeface="Calibri Light" panose="020F0302020204030204" pitchFamily="34" charset="0"/>
                <a:cs typeface="Calibri Light" panose="020F0302020204030204" pitchFamily="34" charset="0"/>
              </a:rPr>
              <a:t>Italian</a:t>
            </a: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dirty="0" err="1">
                <a:latin typeface="Calibri Light" panose="020F0302020204030204" pitchFamily="34" charset="0"/>
                <a:ea typeface="Calibri Light" panose="020F0302020204030204" pitchFamily="34" charset="0"/>
                <a:cs typeface="Calibri Light" panose="020F0302020204030204" pitchFamily="34" charset="0"/>
              </a:rPr>
              <a:t>Coordinators</a:t>
            </a:r>
            <a:r>
              <a:rPr lang="it-IT" sz="2800" dirty="0">
                <a:latin typeface="Calibri Light" panose="020F0302020204030204" pitchFamily="34" charset="0"/>
                <a:ea typeface="Calibri Light" panose="020F0302020204030204" pitchFamily="34" charset="0"/>
                <a:cs typeface="Calibri Light" panose="020F0302020204030204" pitchFamily="34" charset="0"/>
              </a:rPr>
              <a:t> e l’esperto Staff delle scuole in loco, sono deputati ad essere sempre presenti per garantire la perfetta riuscita della Vacanza Studio.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Sicurezza</a:t>
            </a:r>
            <a:r>
              <a:rPr lang="it-IT" sz="2800" dirty="0">
                <a:latin typeface="Calibri Light" panose="020F0302020204030204" pitchFamily="34" charset="0"/>
                <a:ea typeface="Calibri Light" panose="020F0302020204030204" pitchFamily="34" charset="0"/>
                <a:cs typeface="Calibri Light" panose="020F0302020204030204" pitchFamily="34" charset="0"/>
              </a:rPr>
              <a:t>: ci impegniamo a garantire un’esperienza di viaggio tranquilla, priva di rischi prevedibili, supportando Capigruppo e studenti nella gestione e risoluzione degli eventuali imprevisti.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Cultura</a:t>
            </a:r>
            <a:r>
              <a:rPr lang="it-IT" sz="2800" dirty="0">
                <a:latin typeface="Calibri Light" panose="020F0302020204030204" pitchFamily="34" charset="0"/>
                <a:ea typeface="Calibri Light" panose="020F0302020204030204" pitchFamily="34" charset="0"/>
                <a:cs typeface="Calibri Light" panose="020F0302020204030204" pitchFamily="34" charset="0"/>
              </a:rPr>
              <a:t>: proponiamo corsi riconosciuti, perché da sempre diamo la massima importanza alla didattica e alla preparazione culturale e linguistica dei Docenti.</a:t>
            </a:r>
            <a:endParaRPr lang="it-IT"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 name="Immagine 3">
            <a:extLst>
              <a:ext uri="{FF2B5EF4-FFF2-40B4-BE49-F238E27FC236}">
                <a16:creationId xmlns:a16="http://schemas.microsoft.com/office/drawing/2014/main" id="{D71A84C8-FCE7-2351-D970-7642DC4551A7}"/>
              </a:ext>
            </a:extLst>
          </p:cNvPr>
          <p:cNvPicPr>
            <a:picLocks noChangeAspect="1"/>
          </p:cNvPicPr>
          <p:nvPr/>
        </p:nvPicPr>
        <p:blipFill>
          <a:blip r:embed="rId2"/>
          <a:stretch>
            <a:fillRect/>
          </a:stretch>
        </p:blipFill>
        <p:spPr>
          <a:xfrm rot="5400000">
            <a:off x="1810487" y="3845617"/>
            <a:ext cx="1219321" cy="3871085"/>
          </a:xfrm>
          <a:prstGeom prst="rect">
            <a:avLst/>
          </a:prstGeom>
        </p:spPr>
      </p:pic>
    </p:spTree>
    <p:extLst>
      <p:ext uri="{BB962C8B-B14F-4D97-AF65-F5344CB8AC3E}">
        <p14:creationId xmlns:p14="http://schemas.microsoft.com/office/powerpoint/2010/main" val="75674764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826DC31-189C-1F25-50AE-009925BDB303}"/>
              </a:ext>
            </a:extLst>
          </p:cNvPr>
          <p:cNvSpPr>
            <a:spLocks noGrp="1"/>
          </p:cNvSpPr>
          <p:nvPr>
            <p:ph idx="1"/>
          </p:nvPr>
        </p:nvSpPr>
        <p:spPr>
          <a:xfrm>
            <a:off x="447815" y="462116"/>
            <a:ext cx="4094687" cy="4788310"/>
          </a:xfrm>
        </p:spPr>
        <p:txBody>
          <a:bodyPr>
            <a:normAutofit/>
          </a:bodyPr>
          <a:lstStyle/>
          <a:p>
            <a:pPr marL="0" indent="0">
              <a:buNone/>
            </a:pPr>
            <a:r>
              <a:rPr lang="it-IT" sz="2800" u="sng" dirty="0">
                <a:latin typeface="Calibri" panose="020F0502020204030204" pitchFamily="34" charset="0"/>
                <a:ea typeface="Calibri" panose="020F0502020204030204" pitchFamily="34" charset="0"/>
                <a:cs typeface="Calibri" panose="020F0502020204030204" pitchFamily="34" charset="0"/>
              </a:rPr>
              <a:t>DUBLINO</a:t>
            </a:r>
            <a:r>
              <a:rPr lang="it-IT" sz="3100" u="sng" dirty="0">
                <a:latin typeface="Calibri" panose="020F0502020204030204" pitchFamily="34" charset="0"/>
                <a:ea typeface="Calibri" panose="020F0502020204030204" pitchFamily="34" charset="0"/>
                <a:cs typeface="Calibri" panose="020F0502020204030204" pitchFamily="34" charset="0"/>
              </a:rPr>
              <a:t>:</a:t>
            </a:r>
            <a:br>
              <a:rPr lang="it-IT" sz="3100" u="sng" dirty="0">
                <a:latin typeface="Calibri" panose="020F0502020204030204" pitchFamily="34" charset="0"/>
                <a:ea typeface="Calibri" panose="020F0502020204030204" pitchFamily="34" charset="0"/>
                <a:cs typeface="Calibri" panose="020F0502020204030204" pitchFamily="34" charset="0"/>
              </a:rPr>
            </a:br>
            <a:endParaRPr lang="it-IT" sz="900" dirty="0">
              <a:latin typeface="Calibri Light" panose="020F0302020204030204" pitchFamily="34" charset="0"/>
              <a:ea typeface="Calibri Light" panose="020F0302020204030204" pitchFamily="34" charset="0"/>
              <a:cs typeface="Calibri Light" panose="020F0302020204030204" pitchFamily="34" charset="0"/>
            </a:endParaRPr>
          </a:p>
          <a:p>
            <a:pPr algn="l"/>
            <a:r>
              <a:rPr lang="it-IT" sz="2000"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Dublino </a:t>
            </a:r>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è una città vivace, molto verde, piena di giovani studenti, dalla frizzante vita culturale. </a:t>
            </a:r>
            <a:r>
              <a:rPr lang="it-IT"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G</a:t>
            </a:r>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li activity leaders vi guideranno alla scoperta delle meraviglie di questa città e al </a:t>
            </a:r>
            <a:r>
              <a:rPr lang="it-IT" i="0" u="sng" strike="noStrike" dirty="0" err="1">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2"/>
              </a:rPr>
              <a:t>Dublinia</a:t>
            </a:r>
            <a:r>
              <a:rPr lang="it-IT" i="0" u="sng" strike="noStrike" dirty="0">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2"/>
              </a:rPr>
              <a:t> Viking Experience</a:t>
            </a:r>
            <a:r>
              <a:rPr lang="it-IT" i="0" u="sng" strike="noStrike" dirty="0">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rPr>
              <a:t> </a:t>
            </a:r>
            <a:r>
              <a:rPr lang="it-IT" b="1" i="0" u="none" strike="noStrike" dirty="0">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rPr>
              <a:t>(ingresso incluso).</a:t>
            </a:r>
            <a:endPar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 name="Picture 2" descr="undefined">
            <a:extLst>
              <a:ext uri="{FF2B5EF4-FFF2-40B4-BE49-F238E27FC236}">
                <a16:creationId xmlns:a16="http://schemas.microsoft.com/office/drawing/2014/main" id="{7118C19C-8B27-230F-092B-700047AF80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921" y="969815"/>
            <a:ext cx="5793432" cy="386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79534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239E5-1DB8-00F5-E74D-17D5BB6581C4}"/>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50E5738-ECBB-21CD-CEA0-1E936951D1B0}"/>
              </a:ext>
            </a:extLst>
          </p:cNvPr>
          <p:cNvSpPr>
            <a:spLocks noGrp="1"/>
          </p:cNvSpPr>
          <p:nvPr>
            <p:ph idx="1"/>
          </p:nvPr>
        </p:nvSpPr>
        <p:spPr>
          <a:xfrm>
            <a:off x="8042787" y="609597"/>
            <a:ext cx="3726425" cy="4463845"/>
          </a:xfrm>
        </p:spPr>
        <p:txBody>
          <a:bodyPr>
            <a:normAutofit/>
          </a:bodyPr>
          <a:lstStyle/>
          <a:p>
            <a:pPr marL="0" indent="0">
              <a:buNone/>
            </a:pPr>
            <a:r>
              <a:rPr lang="it-IT" sz="2600" u="sng" dirty="0">
                <a:latin typeface="Calibri" panose="020F0502020204030204" pitchFamily="34" charset="0"/>
                <a:ea typeface="Calibri" panose="020F0502020204030204" pitchFamily="34" charset="0"/>
                <a:cs typeface="Calibri" panose="020F0502020204030204" pitchFamily="34" charset="0"/>
              </a:rPr>
              <a:t>TEMPO LIBERO:</a:t>
            </a:r>
            <a:br>
              <a:rPr lang="it-IT" sz="2600" u="sng" dirty="0">
                <a:latin typeface="Calibri" panose="020F0502020204030204" pitchFamily="34" charset="0"/>
                <a:ea typeface="Calibri" panose="020F0502020204030204" pitchFamily="34" charset="0"/>
                <a:cs typeface="Calibri" panose="020F0502020204030204" pitchFamily="34" charset="0"/>
              </a:rPr>
            </a:br>
            <a:endParaRPr lang="it-IT" sz="2600" u="sng" dirty="0">
              <a:latin typeface="Calibri" panose="020F0502020204030204" pitchFamily="34" charset="0"/>
              <a:ea typeface="Calibri" panose="020F0502020204030204" pitchFamily="34" charset="0"/>
              <a:cs typeface="Calibri" panose="020F0502020204030204" pitchFamily="34" charset="0"/>
            </a:endParaRPr>
          </a:p>
          <a:p>
            <a:pPr algn="l"/>
            <a:r>
              <a:rPr lang="it-IT"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Le serate saranno tutte organizzate dallo Staffdella scuola </a:t>
            </a:r>
            <a: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con discoteca, balli e musiche irlandesi, tornei sportivi, movie night e tanto altro ancora!</a:t>
            </a:r>
            <a:endParaRPr lang="it-IT" sz="22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3" name="Immagine 12" descr="Immagine che contiene orologio, Orologio da parete, clipart, illustrazione&#10;&#10;Descrizione generata automaticamente">
            <a:extLst>
              <a:ext uri="{FF2B5EF4-FFF2-40B4-BE49-F238E27FC236}">
                <a16:creationId xmlns:a16="http://schemas.microsoft.com/office/drawing/2014/main" id="{B6953648-D033-ACAA-9B01-25F2F4615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8097" y="2352347"/>
            <a:ext cx="2399387" cy="1717327"/>
          </a:xfrm>
          <a:prstGeom prst="rect">
            <a:avLst/>
          </a:prstGeom>
        </p:spPr>
      </p:pic>
      <p:pic>
        <p:nvPicPr>
          <p:cNvPr id="2" name="Immagine 1">
            <a:extLst>
              <a:ext uri="{FF2B5EF4-FFF2-40B4-BE49-F238E27FC236}">
                <a16:creationId xmlns:a16="http://schemas.microsoft.com/office/drawing/2014/main" id="{3D10E63F-6445-5353-718C-58B009C12887}"/>
              </a:ext>
            </a:extLst>
          </p:cNvPr>
          <p:cNvPicPr>
            <a:picLocks noChangeAspect="1"/>
          </p:cNvPicPr>
          <p:nvPr/>
        </p:nvPicPr>
        <p:blipFill>
          <a:blip r:embed="rId3"/>
          <a:stretch>
            <a:fillRect/>
          </a:stretch>
        </p:blipFill>
        <p:spPr>
          <a:xfrm>
            <a:off x="539290" y="1300830"/>
            <a:ext cx="4382876" cy="3081378"/>
          </a:xfrm>
          <a:prstGeom prst="rect">
            <a:avLst/>
          </a:prstGeom>
        </p:spPr>
      </p:pic>
    </p:spTree>
    <p:extLst>
      <p:ext uri="{BB962C8B-B14F-4D97-AF65-F5344CB8AC3E}">
        <p14:creationId xmlns:p14="http://schemas.microsoft.com/office/powerpoint/2010/main" val="1421323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8">
            <a:extLst>
              <a:ext uri="{FF2B5EF4-FFF2-40B4-BE49-F238E27FC236}">
                <a16:creationId xmlns:a16="http://schemas.microsoft.com/office/drawing/2014/main" id="{D4185473-6430-4565-8E1A-40669FBD84E3}"/>
              </a:ext>
            </a:extLst>
          </p:cNvPr>
          <p:cNvSpPr txBox="1">
            <a:spLocks noChangeArrowheads="1"/>
          </p:cNvSpPr>
          <p:nvPr/>
        </p:nvSpPr>
        <p:spPr bwMode="auto">
          <a:xfrm>
            <a:off x="2556387" y="543620"/>
            <a:ext cx="7079225" cy="70788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Clr>
                <a:srgbClr val="38611A"/>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38611A"/>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38611A"/>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38611A"/>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9pPr>
          </a:lstStyle>
          <a:p>
            <a:pPr algn="r" eaLnBrk="1" hangingPunct="1">
              <a:spcBef>
                <a:spcPct val="50000"/>
              </a:spcBef>
              <a:spcAft>
                <a:spcPct val="0"/>
              </a:spcAft>
              <a:buClrTx/>
              <a:buSzTx/>
              <a:buFontTx/>
              <a:buNone/>
            </a:pPr>
            <a:r>
              <a:rPr lang="it-IT" altLang="it-IT" sz="4000" b="1" dirty="0">
                <a:solidFill>
                  <a:schemeClr val="accent2"/>
                </a:solidFill>
                <a:latin typeface="Calibri" panose="020F0502020204030204" pitchFamily="34" charset="0"/>
                <a:ea typeface="Calibri" panose="020F0502020204030204" pitchFamily="34" charset="0"/>
                <a:cs typeface="Calibri" panose="020F0502020204030204" pitchFamily="34" charset="0"/>
              </a:rPr>
              <a:t>SAMPLE SUMMER PROGRAMME</a:t>
            </a:r>
          </a:p>
        </p:txBody>
      </p:sp>
      <p:sp>
        <p:nvSpPr>
          <p:cNvPr id="10" name="CasellaDiTesto 9">
            <a:extLst>
              <a:ext uri="{FF2B5EF4-FFF2-40B4-BE49-F238E27FC236}">
                <a16:creationId xmlns:a16="http://schemas.microsoft.com/office/drawing/2014/main" id="{10967F45-A545-5586-0B3C-A9A083A324BB}"/>
              </a:ext>
            </a:extLst>
          </p:cNvPr>
          <p:cNvSpPr txBox="1"/>
          <p:nvPr/>
        </p:nvSpPr>
        <p:spPr>
          <a:xfrm>
            <a:off x="3360612" y="5716637"/>
            <a:ext cx="5555227" cy="307777"/>
          </a:xfrm>
          <a:prstGeom prst="rect">
            <a:avLst/>
          </a:prstGeom>
          <a:noFill/>
        </p:spPr>
        <p:txBody>
          <a:bodyPr wrap="square" rtlCol="0">
            <a:spAutoFit/>
          </a:bodyPr>
          <a:lstStyle/>
          <a:p>
            <a:r>
              <a:rPr lang="en-US" sz="1400" b="0" i="1" u="none" strike="noStrike" baseline="0" dirty="0">
                <a:solidFill>
                  <a:srgbClr val="002846"/>
                </a:solidFill>
                <a:latin typeface="Nirmala UI" panose="020B0502040204020203" pitchFamily="34" charset="0"/>
                <a:ea typeface="Nirmala UI" panose="020B0502040204020203" pitchFamily="34" charset="0"/>
                <a:cs typeface="Nirmala UI" panose="020B0502040204020203" pitchFamily="34" charset="0"/>
              </a:rPr>
              <a:t>The structure of your </a:t>
            </a:r>
            <a:r>
              <a:rPr lang="en-US" sz="1400" b="0" i="1" u="none" strike="noStrike" baseline="0" dirty="0" err="1">
                <a:solidFill>
                  <a:srgbClr val="002846"/>
                </a:solidFill>
                <a:latin typeface="Nirmala UI" panose="020B0502040204020203" pitchFamily="34" charset="0"/>
                <a:ea typeface="Nirmala UI" panose="020B0502040204020203" pitchFamily="34" charset="0"/>
                <a:cs typeface="Nirmala UI" panose="020B0502040204020203" pitchFamily="34" charset="0"/>
              </a:rPr>
              <a:t>programme</a:t>
            </a:r>
            <a:r>
              <a:rPr lang="en-US" sz="1400" b="0" i="1" u="none" strike="noStrike" baseline="0" dirty="0">
                <a:solidFill>
                  <a:srgbClr val="002846"/>
                </a:solidFill>
                <a:latin typeface="Nirmala UI" panose="020B0502040204020203" pitchFamily="34" charset="0"/>
                <a:ea typeface="Nirmala UI" panose="020B0502040204020203" pitchFamily="34" charset="0"/>
                <a:cs typeface="Nirmala UI" panose="020B0502040204020203" pitchFamily="34" charset="0"/>
              </a:rPr>
              <a:t> in the summer may be different </a:t>
            </a:r>
            <a:endParaRPr lang="it-IT" sz="1400" i="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magine 3">
            <a:extLst>
              <a:ext uri="{FF2B5EF4-FFF2-40B4-BE49-F238E27FC236}">
                <a16:creationId xmlns:a16="http://schemas.microsoft.com/office/drawing/2014/main" id="{8E2393BF-9B7B-1DD9-D272-740F1B68B957}"/>
              </a:ext>
            </a:extLst>
          </p:cNvPr>
          <p:cNvPicPr>
            <a:picLocks noChangeAspect="1"/>
          </p:cNvPicPr>
          <p:nvPr/>
        </p:nvPicPr>
        <p:blipFill>
          <a:blip r:embed="rId2"/>
          <a:stretch>
            <a:fillRect/>
          </a:stretch>
        </p:blipFill>
        <p:spPr>
          <a:xfrm>
            <a:off x="4735712" y="1276163"/>
            <a:ext cx="2720576" cy="43056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951C7-34DB-FE34-E98E-E1046D76D4E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06CEFCA-C1D1-FBFA-726C-B6EEF654F256}"/>
              </a:ext>
            </a:extLst>
          </p:cNvPr>
          <p:cNvSpPr>
            <a:spLocks noGrp="1"/>
          </p:cNvSpPr>
          <p:nvPr>
            <p:ph type="title"/>
          </p:nvPr>
        </p:nvSpPr>
        <p:spPr>
          <a:xfrm>
            <a:off x="838200" y="191490"/>
            <a:ext cx="10515600" cy="1325563"/>
          </a:xfrm>
        </p:spPr>
        <p:txBody>
          <a:bodyPr>
            <a:noAutofit/>
          </a:bodyPr>
          <a:lstStyle/>
          <a:p>
            <a:r>
              <a:rPr lang="it-IT" sz="4000" b="1" dirty="0">
                <a:latin typeface="Calibri" panose="020F0502020204030204" pitchFamily="34" charset="0"/>
                <a:ea typeface="Calibri" panose="020F0502020204030204" pitchFamily="34" charset="0"/>
                <a:cs typeface="Calibri" panose="020F0502020204030204" pitchFamily="34" charset="0"/>
              </a:rPr>
              <a:t>KILKENNY  </a:t>
            </a:r>
          </a:p>
        </p:txBody>
      </p:sp>
      <p:sp>
        <p:nvSpPr>
          <p:cNvPr id="5" name="CasellaDiTesto 4">
            <a:extLst>
              <a:ext uri="{FF2B5EF4-FFF2-40B4-BE49-F238E27FC236}">
                <a16:creationId xmlns:a16="http://schemas.microsoft.com/office/drawing/2014/main" id="{782AEC06-84B7-511A-7B99-40AF2052429C}"/>
              </a:ext>
            </a:extLst>
          </p:cNvPr>
          <p:cNvSpPr txBox="1"/>
          <p:nvPr/>
        </p:nvSpPr>
        <p:spPr>
          <a:xfrm>
            <a:off x="5613769" y="1977669"/>
            <a:ext cx="2684208"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QUOTA BASE </a:t>
            </a:r>
          </a:p>
        </p:txBody>
      </p:sp>
      <p:sp>
        <p:nvSpPr>
          <p:cNvPr id="11" name="CasellaDiTesto 10">
            <a:extLst>
              <a:ext uri="{FF2B5EF4-FFF2-40B4-BE49-F238E27FC236}">
                <a16:creationId xmlns:a16="http://schemas.microsoft.com/office/drawing/2014/main" id="{85262C17-63FF-986C-B8F3-04B41890308B}"/>
              </a:ext>
            </a:extLst>
          </p:cNvPr>
          <p:cNvSpPr txBox="1"/>
          <p:nvPr/>
        </p:nvSpPr>
        <p:spPr>
          <a:xfrm>
            <a:off x="5613769" y="3124550"/>
            <a:ext cx="3759916"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SUPPLEMENTO OBBLIGATORIO</a:t>
            </a:r>
          </a:p>
        </p:txBody>
      </p:sp>
      <p:sp>
        <p:nvSpPr>
          <p:cNvPr id="13" name="CasellaDiTesto 12">
            <a:extLst>
              <a:ext uri="{FF2B5EF4-FFF2-40B4-BE49-F238E27FC236}">
                <a16:creationId xmlns:a16="http://schemas.microsoft.com/office/drawing/2014/main" id="{ECB60A57-BC13-69B3-C79B-413BCC957D46}"/>
              </a:ext>
            </a:extLst>
          </p:cNvPr>
          <p:cNvSpPr txBox="1"/>
          <p:nvPr/>
        </p:nvSpPr>
        <p:spPr>
          <a:xfrm>
            <a:off x="5613769" y="4267951"/>
            <a:ext cx="3759916"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SUPPLEMENTI FACOLTATIVI </a:t>
            </a:r>
          </a:p>
        </p:txBody>
      </p:sp>
      <p:graphicFrame>
        <p:nvGraphicFramePr>
          <p:cNvPr id="14" name="Tabella 13">
            <a:extLst>
              <a:ext uri="{FF2B5EF4-FFF2-40B4-BE49-F238E27FC236}">
                <a16:creationId xmlns:a16="http://schemas.microsoft.com/office/drawing/2014/main" id="{E782A7E2-74AF-6AF2-8825-D6F9DE8359C1}"/>
              </a:ext>
            </a:extLst>
          </p:cNvPr>
          <p:cNvGraphicFramePr>
            <a:graphicFrameLocks noGrp="1"/>
          </p:cNvGraphicFramePr>
          <p:nvPr>
            <p:extLst>
              <p:ext uri="{D42A27DB-BD31-4B8C-83A1-F6EECF244321}">
                <p14:modId xmlns:p14="http://schemas.microsoft.com/office/powerpoint/2010/main" val="1776359544"/>
              </p:ext>
            </p:extLst>
          </p:nvPr>
        </p:nvGraphicFramePr>
        <p:xfrm>
          <a:off x="5702148" y="3619445"/>
          <a:ext cx="5406820" cy="335280"/>
        </p:xfrm>
        <a:graphic>
          <a:graphicData uri="http://schemas.openxmlformats.org/drawingml/2006/table">
            <a:tbl>
              <a:tblPr firstRow="1" bandRow="1">
                <a:tableStyleId>{5940675A-B579-460E-94D1-54222C63F5DA}</a:tableStyleId>
              </a:tblPr>
              <a:tblGrid>
                <a:gridCol w="4196861">
                  <a:extLst>
                    <a:ext uri="{9D8B030D-6E8A-4147-A177-3AD203B41FA5}">
                      <a16:colId xmlns:a16="http://schemas.microsoft.com/office/drawing/2014/main" val="1005116334"/>
                    </a:ext>
                  </a:extLst>
                </a:gridCol>
                <a:gridCol w="1209959">
                  <a:extLst>
                    <a:ext uri="{9D8B030D-6E8A-4147-A177-3AD203B41FA5}">
                      <a16:colId xmlns:a16="http://schemas.microsoft.com/office/drawing/2014/main" val="2304875207"/>
                    </a:ext>
                  </a:extLst>
                </a:gridCol>
              </a:tblGrid>
              <a:tr h="0">
                <a:tc>
                  <a:txBody>
                    <a:bodyPr/>
                    <a:lstStyle/>
                    <a:p>
                      <a:r>
                        <a:rPr lang="it-IT" sz="16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PACCHETTO “</a:t>
                      </a:r>
                      <a:r>
                        <a:rPr lang="it-IT" sz="1600" kern="1200" dirty="0" err="1">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All</a:t>
                      </a:r>
                      <a:r>
                        <a:rPr lang="it-IT" sz="16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Inclusive – ZERO SORPRESE!”</a:t>
                      </a:r>
                    </a:p>
                  </a:txBody>
                  <a:tcPr/>
                </a:tc>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€ 800</a:t>
                      </a:r>
                    </a:p>
                  </a:txBody>
                  <a:tcPr/>
                </a:tc>
                <a:extLst>
                  <a:ext uri="{0D108BD9-81ED-4DB2-BD59-A6C34878D82A}">
                    <a16:rowId xmlns:a16="http://schemas.microsoft.com/office/drawing/2014/main" val="1325600759"/>
                  </a:ext>
                </a:extLst>
              </a:tr>
            </a:tbl>
          </a:graphicData>
        </a:graphic>
      </p:graphicFrame>
      <p:graphicFrame>
        <p:nvGraphicFramePr>
          <p:cNvPr id="8" name="Tabella 7">
            <a:extLst>
              <a:ext uri="{FF2B5EF4-FFF2-40B4-BE49-F238E27FC236}">
                <a16:creationId xmlns:a16="http://schemas.microsoft.com/office/drawing/2014/main" id="{59F48D27-4F51-EDDA-3283-6A7CE3048068}"/>
              </a:ext>
            </a:extLst>
          </p:cNvPr>
          <p:cNvGraphicFramePr>
            <a:graphicFrameLocks noGrp="1"/>
          </p:cNvGraphicFramePr>
          <p:nvPr>
            <p:extLst>
              <p:ext uri="{D42A27DB-BD31-4B8C-83A1-F6EECF244321}">
                <p14:modId xmlns:p14="http://schemas.microsoft.com/office/powerpoint/2010/main" val="451579355"/>
              </p:ext>
            </p:extLst>
          </p:nvPr>
        </p:nvGraphicFramePr>
        <p:xfrm>
          <a:off x="5613770" y="4695734"/>
          <a:ext cx="5553860" cy="731520"/>
        </p:xfrm>
        <a:graphic>
          <a:graphicData uri="http://schemas.openxmlformats.org/drawingml/2006/table">
            <a:tbl>
              <a:tblPr firstRow="1" bandRow="1">
                <a:tableStyleId>{5940675A-B579-460E-94D1-54222C63F5DA}</a:tableStyleId>
              </a:tblPr>
              <a:tblGrid>
                <a:gridCol w="4249068">
                  <a:extLst>
                    <a:ext uri="{9D8B030D-6E8A-4147-A177-3AD203B41FA5}">
                      <a16:colId xmlns:a16="http://schemas.microsoft.com/office/drawing/2014/main" val="2311784569"/>
                    </a:ext>
                  </a:extLst>
                </a:gridCol>
                <a:gridCol w="1304792">
                  <a:extLst>
                    <a:ext uri="{9D8B030D-6E8A-4147-A177-3AD203B41FA5}">
                      <a16:colId xmlns:a16="http://schemas.microsoft.com/office/drawing/2014/main" val="2353645352"/>
                    </a:ext>
                  </a:extLst>
                </a:gridCol>
              </a:tblGrid>
              <a:tr h="238539">
                <a:tc>
                  <a:txBody>
                    <a:bodyPr/>
                    <a:lstStyle/>
                    <a:p>
                      <a:r>
                        <a:rPr lang="it-IT" dirty="0">
                          <a:latin typeface="Calibri Light" panose="020F0302020204030204" pitchFamily="34" charset="0"/>
                          <a:ea typeface="Calibri Light" panose="020F0302020204030204" pitchFamily="34" charset="0"/>
                          <a:cs typeface="Calibri Light" panose="020F0302020204030204" pitchFamily="34" charset="0"/>
                        </a:rPr>
                        <a:t>GARANZIA NO RISK </a:t>
                      </a:r>
                      <a:r>
                        <a:rPr lang="it-IT" sz="1200" dirty="0">
                          <a:latin typeface="Calibri Light" panose="020F0302020204030204" pitchFamily="34" charset="0"/>
                          <a:ea typeface="Calibri Light" panose="020F0302020204030204" pitchFamily="34" charset="0"/>
                          <a:cs typeface="Calibri Light" panose="020F0302020204030204" pitchFamily="34" charset="0"/>
                        </a:rPr>
                        <a:t>(dopo 1 novembre)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dirty="0">
                          <a:latin typeface="Calibri Light" panose="020F0302020204030204" pitchFamily="34" charset="0"/>
                          <a:ea typeface="Calibri Light" panose="020F0302020204030204" pitchFamily="34" charset="0"/>
                          <a:cs typeface="Calibri Light" panose="020F0302020204030204" pitchFamily="34" charset="0"/>
                        </a:rPr>
                        <a:t>€ 200</a:t>
                      </a:r>
                    </a:p>
                  </a:txBody>
                  <a:tcPr/>
                </a:tc>
                <a:extLst>
                  <a:ext uri="{0D108BD9-81ED-4DB2-BD59-A6C34878D82A}">
                    <a16:rowId xmlns:a16="http://schemas.microsoft.com/office/drawing/2014/main" val="37687104"/>
                  </a:ext>
                </a:extLst>
              </a:tr>
              <a:tr h="238539">
                <a:tc>
                  <a:txBody>
                    <a:bodyPr/>
                    <a:lstStyle/>
                    <a:p>
                      <a:r>
                        <a:rPr lang="it-IT" dirty="0">
                          <a:latin typeface="Calibri Light" panose="020F0302020204030204" pitchFamily="34" charset="0"/>
                          <a:ea typeface="Calibri Light" panose="020F0302020204030204" pitchFamily="34" charset="0"/>
                          <a:cs typeface="Calibri Light" panose="020F0302020204030204" pitchFamily="34" charset="0"/>
                        </a:rPr>
                        <a:t>ASSICURAZIONE INTEGRATIVA </a:t>
                      </a:r>
                      <a:r>
                        <a:rPr lang="it-IT" sz="1200" dirty="0">
                          <a:latin typeface="Calibri Light" panose="020F0302020204030204" pitchFamily="34" charset="0"/>
                          <a:ea typeface="Calibri Light" panose="020F0302020204030204" pitchFamily="34" charset="0"/>
                          <a:cs typeface="Calibri Light" panose="020F0302020204030204" pitchFamily="34" charset="0"/>
                        </a:rPr>
                        <a:t>(dopo 1 novembre)</a:t>
                      </a:r>
                    </a:p>
                  </a:txBody>
                  <a:tcPr/>
                </a:tc>
                <a:tc>
                  <a:txBody>
                    <a:bodyPr/>
                    <a:lstStyle/>
                    <a:p>
                      <a:r>
                        <a:rPr lang="it-IT" dirty="0">
                          <a:latin typeface="Calibri Light" panose="020F0302020204030204" pitchFamily="34" charset="0"/>
                          <a:ea typeface="Calibri Light" panose="020F0302020204030204" pitchFamily="34" charset="0"/>
                          <a:cs typeface="Calibri Light" panose="020F0302020204030204" pitchFamily="34" charset="0"/>
                        </a:rPr>
                        <a:t>€ 120</a:t>
                      </a:r>
                    </a:p>
                  </a:txBody>
                  <a:tcPr/>
                </a:tc>
                <a:extLst>
                  <a:ext uri="{0D108BD9-81ED-4DB2-BD59-A6C34878D82A}">
                    <a16:rowId xmlns:a16="http://schemas.microsoft.com/office/drawing/2014/main" val="3469787321"/>
                  </a:ext>
                </a:extLst>
              </a:tr>
            </a:tbl>
          </a:graphicData>
        </a:graphic>
      </p:graphicFrame>
      <p:pic>
        <p:nvPicPr>
          <p:cNvPr id="3" name="Picture 4" descr="VIVERE E LAVORARE A DUBLINO - Lavoro nel Mondo">
            <a:extLst>
              <a:ext uri="{FF2B5EF4-FFF2-40B4-BE49-F238E27FC236}">
                <a16:creationId xmlns:a16="http://schemas.microsoft.com/office/drawing/2014/main" id="{C5211543-3C9F-8858-3098-A2E158F38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35" y="2712380"/>
            <a:ext cx="4834846" cy="28910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la 3">
            <a:extLst>
              <a:ext uri="{FF2B5EF4-FFF2-40B4-BE49-F238E27FC236}">
                <a16:creationId xmlns:a16="http://schemas.microsoft.com/office/drawing/2014/main" id="{8FE8C6A4-33C5-896F-0A9D-90CC4D727025}"/>
              </a:ext>
            </a:extLst>
          </p:cNvPr>
          <p:cNvGraphicFramePr>
            <a:graphicFrameLocks noGrp="1"/>
          </p:cNvGraphicFramePr>
          <p:nvPr>
            <p:extLst>
              <p:ext uri="{D42A27DB-BD31-4B8C-83A1-F6EECF244321}">
                <p14:modId xmlns:p14="http://schemas.microsoft.com/office/powerpoint/2010/main" val="2000164592"/>
              </p:ext>
            </p:extLst>
          </p:nvPr>
        </p:nvGraphicFramePr>
        <p:xfrm>
          <a:off x="5702148" y="2369442"/>
          <a:ext cx="5406820" cy="548640"/>
        </p:xfrm>
        <a:graphic>
          <a:graphicData uri="http://schemas.openxmlformats.org/drawingml/2006/table">
            <a:tbl>
              <a:tblPr firstRow="1" bandRow="1">
                <a:tableStyleId>{5940675A-B579-460E-94D1-54222C63F5DA}</a:tableStyleId>
              </a:tblPr>
              <a:tblGrid>
                <a:gridCol w="4149606">
                  <a:extLst>
                    <a:ext uri="{9D8B030D-6E8A-4147-A177-3AD203B41FA5}">
                      <a16:colId xmlns:a16="http://schemas.microsoft.com/office/drawing/2014/main" val="2311784569"/>
                    </a:ext>
                  </a:extLst>
                </a:gridCol>
                <a:gridCol w="1257214">
                  <a:extLst>
                    <a:ext uri="{9D8B030D-6E8A-4147-A177-3AD203B41FA5}">
                      <a16:colId xmlns:a16="http://schemas.microsoft.com/office/drawing/2014/main" val="2353645352"/>
                    </a:ext>
                  </a:extLst>
                </a:gridCol>
              </a:tblGrid>
              <a:tr h="542550">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PACCHETTO 14 NOTTI</a:t>
                      </a:r>
                    </a:p>
                    <a:p>
                      <a:pPr marL="0" marR="0" lvl="0" indent="0" algn="l" defTabSz="457200" rtl="0" eaLnBrk="1" fontAlgn="auto" latinLnBrk="0" hangingPunct="1">
                        <a:lnSpc>
                          <a:spcPct val="100000"/>
                        </a:lnSpc>
                        <a:spcBef>
                          <a:spcPts val="0"/>
                        </a:spcBef>
                        <a:spcAft>
                          <a:spcPts val="0"/>
                        </a:spcAft>
                        <a:buClrTx/>
                        <a:buSzTx/>
                        <a:buFontTx/>
                        <a:buNone/>
                        <a:tabLst/>
                        <a:defRPr/>
                      </a:pPr>
                      <a:r>
                        <a:rPr lang="it-IT" sz="14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Per la sistemazione in famiglia stessa quota del college</a:t>
                      </a:r>
                      <a:endParaRPr lang="it-IT" sz="160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 </a:t>
                      </a:r>
                      <a:r>
                        <a:rPr lang="it-IT" sz="16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2.670</a:t>
                      </a:r>
                    </a:p>
                  </a:txBody>
                  <a:tcPr/>
                </a:tc>
                <a:extLst>
                  <a:ext uri="{0D108BD9-81ED-4DB2-BD59-A6C34878D82A}">
                    <a16:rowId xmlns:a16="http://schemas.microsoft.com/office/drawing/2014/main" val="37687104"/>
                  </a:ext>
                </a:extLst>
              </a:tr>
            </a:tbl>
          </a:graphicData>
        </a:graphic>
      </p:graphicFrame>
    </p:spTree>
    <p:extLst>
      <p:ext uri="{BB962C8B-B14F-4D97-AF65-F5344CB8AC3E}">
        <p14:creationId xmlns:p14="http://schemas.microsoft.com/office/powerpoint/2010/main" val="3614623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B7D4F-6591-0EB9-F931-3BDDD908DE4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91CBDE7-C33A-9B85-623E-9577E45D492C}"/>
              </a:ext>
            </a:extLst>
          </p:cNvPr>
          <p:cNvSpPr>
            <a:spLocks noGrp="1"/>
          </p:cNvSpPr>
          <p:nvPr>
            <p:ph type="title"/>
          </p:nvPr>
        </p:nvSpPr>
        <p:spPr>
          <a:xfrm>
            <a:off x="838200" y="191490"/>
            <a:ext cx="10515600" cy="1325563"/>
          </a:xfrm>
        </p:spPr>
        <p:txBody>
          <a:bodyPr>
            <a:noAutofit/>
          </a:bodyPr>
          <a:lstStyle/>
          <a:p>
            <a:r>
              <a:rPr lang="it-IT" sz="4000" b="1" dirty="0">
                <a:latin typeface="Calibri" panose="020F0502020204030204" pitchFamily="34" charset="0"/>
                <a:ea typeface="Calibri" panose="020F0502020204030204" pitchFamily="34" charset="0"/>
                <a:cs typeface="Calibri" panose="020F0502020204030204" pitchFamily="34" charset="0"/>
              </a:rPr>
              <a:t>COME ISCRIVERSI</a:t>
            </a:r>
          </a:p>
        </p:txBody>
      </p:sp>
      <p:sp>
        <p:nvSpPr>
          <p:cNvPr id="3" name="Segnaposto testo 2">
            <a:extLst>
              <a:ext uri="{FF2B5EF4-FFF2-40B4-BE49-F238E27FC236}">
                <a16:creationId xmlns:a16="http://schemas.microsoft.com/office/drawing/2014/main" id="{8820F6D7-52E5-EA94-581A-0F3C4F060112}"/>
              </a:ext>
            </a:extLst>
          </p:cNvPr>
          <p:cNvSpPr>
            <a:spLocks noGrp="1"/>
          </p:cNvSpPr>
          <p:nvPr>
            <p:ph idx="1"/>
          </p:nvPr>
        </p:nvSpPr>
        <p:spPr>
          <a:xfrm>
            <a:off x="4395018" y="1966452"/>
            <a:ext cx="7344698" cy="4080388"/>
          </a:xfrm>
        </p:spPr>
        <p:txBody>
          <a:bodyPr>
            <a:normAutofit/>
          </a:bodyPr>
          <a:lstStyle/>
          <a:p>
            <a:pPr marL="0" indent="0" algn="ctr">
              <a:buNone/>
            </a:pPr>
            <a:r>
              <a:rPr lang="it-IT" sz="2800" b="1" dirty="0">
                <a:latin typeface="Calibri Light" panose="020F0302020204030204" pitchFamily="34" charset="0"/>
                <a:ea typeface="Calibri Light" panose="020F0302020204030204" pitchFamily="34" charset="0"/>
                <a:cs typeface="Calibri Light" panose="020F0302020204030204" pitchFamily="34" charset="0"/>
              </a:rPr>
              <a:t>ISCRIVITI SUBITO</a:t>
            </a:r>
          </a:p>
          <a:p>
            <a:pPr marL="0" indent="0" algn="ctr">
              <a:buNone/>
            </a:pPr>
            <a:endParaRPr lang="it-IT" sz="2800" b="1" dirty="0">
              <a:latin typeface="Calibri Light" panose="020F0302020204030204" pitchFamily="34" charset="0"/>
              <a:ea typeface="Calibri Light" panose="020F0302020204030204" pitchFamily="34" charset="0"/>
              <a:cs typeface="Calibri Light" panose="020F0302020204030204" pitchFamily="34" charset="0"/>
            </a:endParaRPr>
          </a:p>
          <a:p>
            <a:pPr marL="0" indent="0" algn="l">
              <a:buNone/>
            </a:pPr>
            <a:r>
              <a:rPr lang="it-IT" sz="2000" dirty="0">
                <a:latin typeface="Calibri Light" panose="020F0302020204030204" pitchFamily="34" charset="0"/>
                <a:ea typeface="Calibri Light" panose="020F0302020204030204" pitchFamily="34" charset="0"/>
                <a:cs typeface="Calibri Light" panose="020F0302020204030204" pitchFamily="34" charset="0"/>
              </a:rPr>
              <a:t>- Compila con precisione e in tutte le sue parti la Domanda d’Iscrizione online, che troverai nel nostro sito </a:t>
            </a:r>
            <a:r>
              <a:rPr lang="it-IT" sz="2000" dirty="0">
                <a:latin typeface="Calibri Light" panose="020F0302020204030204" pitchFamily="34" charset="0"/>
                <a:ea typeface="Calibri Light" panose="020F0302020204030204" pitchFamily="34" charset="0"/>
                <a:cs typeface="Calibri Light" panose="020F0302020204030204" pitchFamily="34" charset="0"/>
                <a:hlinkClick r:id="rId2"/>
              </a:rPr>
              <a:t>www.lastrolabio.it</a:t>
            </a:r>
            <a:r>
              <a:rPr lang="it-IT" sz="2000" dirty="0">
                <a:latin typeface="Calibri Light" panose="020F0302020204030204" pitchFamily="34" charset="0"/>
                <a:ea typeface="Calibri Light" panose="020F0302020204030204" pitchFamily="34" charset="0"/>
                <a:cs typeface="Calibri Light" panose="020F0302020204030204" pitchFamily="34" charset="0"/>
              </a:rPr>
              <a:t>, cliccando nella home page la sezione “PRENOTA”. </a:t>
            </a:r>
          </a:p>
          <a:p>
            <a:pPr marL="0" indent="0" algn="l">
              <a:buNone/>
            </a:pPr>
            <a:r>
              <a:rPr lang="it-IT" sz="2000" dirty="0">
                <a:latin typeface="Calibri Light" panose="020F0302020204030204" pitchFamily="34" charset="0"/>
                <a:ea typeface="Calibri Light" panose="020F0302020204030204" pitchFamily="34" charset="0"/>
                <a:cs typeface="Calibri Light" panose="020F0302020204030204" pitchFamily="34" charset="0"/>
              </a:rPr>
              <a:t>- Per finalizzare l’iscrizione di una Vacanza Studio, versa il relativo acconto, al quale dovrai sommare gli importi degli eventuali Supplementi Facoltativi richiesti in fase di prenotazione. </a:t>
            </a:r>
            <a:endParaRPr lang="it-IT" sz="20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122" name="Picture 2" descr="Bandeira da Irlanda">
            <a:extLst>
              <a:ext uri="{FF2B5EF4-FFF2-40B4-BE49-F238E27FC236}">
                <a16:creationId xmlns:a16="http://schemas.microsoft.com/office/drawing/2014/main" id="{B673E70F-A98D-727B-462E-EE73D1A4B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284" y="2526890"/>
            <a:ext cx="3901439" cy="2438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121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ED935-E9E3-CAB5-5D37-44AE360DFF9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E8BA036-BBF2-D9A9-6D5E-230E3B5D4C61}"/>
              </a:ext>
            </a:extLst>
          </p:cNvPr>
          <p:cNvSpPr>
            <a:spLocks noGrp="1"/>
          </p:cNvSpPr>
          <p:nvPr>
            <p:ph type="title"/>
          </p:nvPr>
        </p:nvSpPr>
        <p:spPr>
          <a:xfrm>
            <a:off x="838200" y="191490"/>
            <a:ext cx="10515600" cy="1325563"/>
          </a:xfrm>
        </p:spPr>
        <p:txBody>
          <a:bodyPr>
            <a:noAutofit/>
          </a:bodyPr>
          <a:lstStyle/>
          <a:p>
            <a:r>
              <a:rPr lang="it-IT" sz="4000" b="1" dirty="0">
                <a:latin typeface="Calibri" panose="020F0502020204030204" pitchFamily="34" charset="0"/>
                <a:ea typeface="Calibri" panose="020F0502020204030204" pitchFamily="34" charset="0"/>
                <a:cs typeface="Calibri" panose="020F0502020204030204" pitchFamily="34" charset="0"/>
              </a:rPr>
              <a:t>OFFERTE SPECIALI</a:t>
            </a:r>
          </a:p>
        </p:txBody>
      </p:sp>
      <p:sp>
        <p:nvSpPr>
          <p:cNvPr id="10" name="CasellaDiTesto 9">
            <a:extLst>
              <a:ext uri="{FF2B5EF4-FFF2-40B4-BE49-F238E27FC236}">
                <a16:creationId xmlns:a16="http://schemas.microsoft.com/office/drawing/2014/main" id="{A20C5923-93CE-A301-00F5-01E41C19A19B}"/>
              </a:ext>
            </a:extLst>
          </p:cNvPr>
          <p:cNvSpPr txBox="1"/>
          <p:nvPr/>
        </p:nvSpPr>
        <p:spPr>
          <a:xfrm>
            <a:off x="930378" y="2362886"/>
            <a:ext cx="10331244" cy="3461269"/>
          </a:xfrm>
          <a:prstGeom prst="rect">
            <a:avLst/>
          </a:prstGeom>
          <a:noFill/>
        </p:spPr>
        <p:txBody>
          <a:bodyPr wrap="square">
            <a:spAutoFit/>
          </a:bodyPr>
          <a:lstStyle/>
          <a:p>
            <a:pPr algn="ctr">
              <a:lnSpc>
                <a:spcPct val="107000"/>
              </a:lnSpc>
              <a:spcAft>
                <a:spcPts val="800"/>
              </a:spcAft>
              <a:buNone/>
            </a:pPr>
            <a:r>
              <a:rPr lang="it-IT" sz="24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2400" b="1" kern="100" dirty="0">
                <a:effectLst/>
                <a:latin typeface="Aptos" panose="020B0004020202020204" pitchFamily="34" charset="0"/>
                <a:ea typeface="Aptos" panose="020B0004020202020204" pitchFamily="34" charset="0"/>
                <a:cs typeface="Times New Roman" panose="02020603050405020304" pitchFamily="18" charset="0"/>
              </a:rPr>
              <a:t> EARLY BOOKING</a:t>
            </a:r>
            <a:r>
              <a:rPr lang="it-IT" sz="2400" b="1" kern="100" dirty="0">
                <a:effectLst/>
                <a:latin typeface="Segoe UI Emoji" panose="020B0502040204020203" pitchFamily="34" charset="0"/>
                <a:ea typeface="Aptos" panose="020B0004020202020204" pitchFamily="34" charset="0"/>
                <a:cs typeface="Segoe UI Emoji" panose="020B0502040204020203" pitchFamily="34" charset="0"/>
              </a:rPr>
              <a:t> 🎉</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dirty="0">
                <a:effectLst/>
                <a:latin typeface="Aptos" panose="020B0004020202020204" pitchFamily="34" charset="0"/>
                <a:ea typeface="Aptos" panose="020B0004020202020204" pitchFamily="34" charset="0"/>
                <a:cs typeface="Times New Roman" panose="02020603050405020304" pitchFamily="18" charset="0"/>
              </a:rPr>
              <a:t>Dal 25 settembre al 31 ottobre 2025</a:t>
            </a:r>
            <a:br>
              <a:rPr lang="it-IT" sz="1800" b="1" kern="100" dirty="0">
                <a:effectLst/>
                <a:latin typeface="Aptos" panose="020B0004020202020204" pitchFamily="34" charset="0"/>
                <a:ea typeface="Aptos" panose="020B0004020202020204" pitchFamily="34" charset="0"/>
                <a:cs typeface="Times New Roman" panose="02020603050405020304" pitchFamily="18" charset="0"/>
              </a:rPr>
            </a:br>
            <a:br>
              <a:rPr lang="it-IT" sz="1800" b="1" kern="100" dirty="0">
                <a:effectLst/>
                <a:latin typeface="Aptos" panose="020B0004020202020204" pitchFamily="34" charset="0"/>
                <a:ea typeface="Aptos" panose="020B0004020202020204" pitchFamily="34" charset="0"/>
                <a:cs typeface="Times New Roman" panose="02020603050405020304" pitchFamily="18" charset="0"/>
              </a:rPr>
            </a:br>
            <a:r>
              <a:rPr lang="it-IT" sz="1800" b="1" kern="100" dirty="0">
                <a:effectLst/>
                <a:latin typeface="Aptos" panose="020B0004020202020204" pitchFamily="34" charset="0"/>
                <a:ea typeface="Aptos" panose="020B0004020202020204" pitchFamily="34" charset="0"/>
                <a:cs typeface="Times New Roman" panose="02020603050405020304" pitchFamily="18" charset="0"/>
              </a:rPr>
              <a:t>Vantaggi esclusivi per chi prenota in questa fase, per un valore totale di €600:</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Sconto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di €100 sulla quota di partecipazione</a:t>
            </a: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Assicurazione Integrativa</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(valore € 120)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Garanzia No Risk</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(valore di € 200)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Corso online di inglese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con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Joe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English (valore € 130)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Cambio corso/destinazione/data</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(valore € 50)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gratuito</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se comunicato entro il 31/03/2026</a:t>
            </a:r>
          </a:p>
        </p:txBody>
      </p:sp>
    </p:spTree>
    <p:extLst>
      <p:ext uri="{BB962C8B-B14F-4D97-AF65-F5344CB8AC3E}">
        <p14:creationId xmlns:p14="http://schemas.microsoft.com/office/powerpoint/2010/main" val="3039327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B3EE4-BC3F-845C-DD87-4418772D0CA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89ED2BE-E761-1581-7B19-173F498BA7B5}"/>
              </a:ext>
            </a:extLst>
          </p:cNvPr>
          <p:cNvSpPr>
            <a:spLocks noGrp="1"/>
          </p:cNvSpPr>
          <p:nvPr>
            <p:ph type="title"/>
          </p:nvPr>
        </p:nvSpPr>
        <p:spPr>
          <a:xfrm>
            <a:off x="838200" y="191490"/>
            <a:ext cx="10515600" cy="1325563"/>
          </a:xfrm>
        </p:spPr>
        <p:txBody>
          <a:bodyPr>
            <a:noAutofit/>
          </a:bodyPr>
          <a:lstStyle/>
          <a:p>
            <a:r>
              <a:rPr lang="it-IT" sz="4000" b="1">
                <a:latin typeface="Calibri" panose="020F0502020204030204" pitchFamily="34" charset="0"/>
                <a:ea typeface="Calibri" panose="020F0502020204030204" pitchFamily="34" charset="0"/>
                <a:cs typeface="Calibri" panose="020F0502020204030204" pitchFamily="34" charset="0"/>
              </a:rPr>
              <a:t>OFFERTE SPECIALI</a:t>
            </a:r>
          </a:p>
        </p:txBody>
      </p:sp>
      <p:sp>
        <p:nvSpPr>
          <p:cNvPr id="7" name="CasellaDiTesto 6">
            <a:extLst>
              <a:ext uri="{FF2B5EF4-FFF2-40B4-BE49-F238E27FC236}">
                <a16:creationId xmlns:a16="http://schemas.microsoft.com/office/drawing/2014/main" id="{791D4D01-BF01-0D50-CED1-E53F7028F833}"/>
              </a:ext>
            </a:extLst>
          </p:cNvPr>
          <p:cNvSpPr txBox="1"/>
          <p:nvPr/>
        </p:nvSpPr>
        <p:spPr>
          <a:xfrm>
            <a:off x="838200" y="2586580"/>
            <a:ext cx="10183761" cy="2469587"/>
          </a:xfrm>
          <a:prstGeom prst="rect">
            <a:avLst/>
          </a:prstGeom>
          <a:noFill/>
        </p:spPr>
        <p:txBody>
          <a:bodyPr wrap="square">
            <a:spAutoFit/>
          </a:bodyPr>
          <a:lstStyle/>
          <a:p>
            <a:pPr>
              <a:lnSpc>
                <a:spcPct val="107000"/>
              </a:lnSpc>
              <a:spcAft>
                <a:spcPts val="800"/>
              </a:spcAft>
              <a:buNone/>
            </a:pPr>
            <a:r>
              <a:rPr lang="it-IT" sz="24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2400" b="1" kern="100" dirty="0">
                <a:effectLst/>
                <a:latin typeface="Aptos" panose="020B0004020202020204" pitchFamily="34" charset="0"/>
                <a:ea typeface="Aptos" panose="020B0004020202020204" pitchFamily="34" charset="0"/>
                <a:cs typeface="Times New Roman" panose="02020603050405020304" pitchFamily="18" charset="0"/>
              </a:rPr>
              <a:t> PRIMA OFFERTA SPECIALE</a:t>
            </a:r>
            <a:r>
              <a:rPr lang="it-IT" sz="2400" b="1" kern="100" dirty="0">
                <a:effectLst/>
                <a:latin typeface="Segoe UI Emoji" panose="020B0502040204020203" pitchFamily="34" charset="0"/>
                <a:ea typeface="Aptos" panose="020B0004020202020204" pitchFamily="34" charset="0"/>
                <a:cs typeface="Segoe UI Emoji" panose="020B0502040204020203" pitchFamily="34" charset="0"/>
              </a:rPr>
              <a:t>⭐</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dirty="0">
                <a:effectLst/>
                <a:latin typeface="Aptos" panose="020B0004020202020204" pitchFamily="34" charset="0"/>
                <a:ea typeface="Aptos" panose="020B0004020202020204" pitchFamily="34" charset="0"/>
                <a:cs typeface="Times New Roman" panose="02020603050405020304" pitchFamily="18" charset="0"/>
              </a:rPr>
              <a:t>Dal 1° novembre al 23 dicembre 2025</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dirty="0">
                <a:effectLst/>
                <a:latin typeface="Aptos" panose="020B0004020202020204" pitchFamily="34" charset="0"/>
                <a:ea typeface="Aptos" panose="020B0004020202020204" pitchFamily="34" charset="0"/>
                <a:cs typeface="Times New Roman" panose="02020603050405020304" pitchFamily="18" charset="0"/>
              </a:rPr>
              <a:t>Vantaggi esclusivi per chi prenota in questa fase, per un valore totale di €230:</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Sconto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di €50 sulla quota di partecipazione</a:t>
            </a: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Corso online di inglese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con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Joe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English (valore €130)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Cambio corso/destinazione/data</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(valore €50)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gratuito</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se comunicato entro il 31/03/2026</a:t>
            </a:r>
          </a:p>
        </p:txBody>
      </p:sp>
    </p:spTree>
    <p:extLst>
      <p:ext uri="{BB962C8B-B14F-4D97-AF65-F5344CB8AC3E}">
        <p14:creationId xmlns:p14="http://schemas.microsoft.com/office/powerpoint/2010/main" val="119129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4D081-9BA6-A088-73FF-7F38F07C2A5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412EECC-5597-A684-2ECE-1C68F1CDA0B2}"/>
              </a:ext>
            </a:extLst>
          </p:cNvPr>
          <p:cNvSpPr>
            <a:spLocks noGrp="1"/>
          </p:cNvSpPr>
          <p:nvPr>
            <p:ph type="title"/>
          </p:nvPr>
        </p:nvSpPr>
        <p:spPr>
          <a:xfrm>
            <a:off x="838200" y="191490"/>
            <a:ext cx="10515600" cy="1325563"/>
          </a:xfrm>
        </p:spPr>
        <p:txBody>
          <a:bodyPr>
            <a:noAutofit/>
          </a:bodyPr>
          <a:lstStyle/>
          <a:p>
            <a:r>
              <a:rPr lang="it-IT" sz="4000" b="1">
                <a:latin typeface="Calibri" panose="020F0502020204030204" pitchFamily="34" charset="0"/>
                <a:ea typeface="Calibri" panose="020F0502020204030204" pitchFamily="34" charset="0"/>
                <a:cs typeface="Calibri" panose="020F0502020204030204" pitchFamily="34" charset="0"/>
              </a:rPr>
              <a:t>OFFERTE SPECIALI</a:t>
            </a:r>
          </a:p>
        </p:txBody>
      </p:sp>
      <p:sp>
        <p:nvSpPr>
          <p:cNvPr id="9" name="CasellaDiTesto 8">
            <a:extLst>
              <a:ext uri="{FF2B5EF4-FFF2-40B4-BE49-F238E27FC236}">
                <a16:creationId xmlns:a16="http://schemas.microsoft.com/office/drawing/2014/main" id="{6C5D39FA-91D7-A4A6-EC1B-C7CE6DFEF893}"/>
              </a:ext>
            </a:extLst>
          </p:cNvPr>
          <p:cNvSpPr txBox="1"/>
          <p:nvPr/>
        </p:nvSpPr>
        <p:spPr>
          <a:xfrm>
            <a:off x="1032387" y="2783225"/>
            <a:ext cx="10048568" cy="2070631"/>
          </a:xfrm>
          <a:prstGeom prst="rect">
            <a:avLst/>
          </a:prstGeom>
          <a:noFill/>
        </p:spPr>
        <p:txBody>
          <a:bodyPr wrap="square">
            <a:spAutoFit/>
          </a:bodyPr>
          <a:lstStyle/>
          <a:p>
            <a:pPr>
              <a:lnSpc>
                <a:spcPct val="107000"/>
              </a:lnSpc>
              <a:spcAft>
                <a:spcPts val="800"/>
              </a:spcAft>
              <a:buNone/>
            </a:pPr>
            <a:r>
              <a:rPr lang="it-IT" sz="24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2400" b="1" kern="100" dirty="0">
                <a:effectLst/>
                <a:latin typeface="Aptos" panose="020B0004020202020204" pitchFamily="34" charset="0"/>
                <a:ea typeface="Aptos" panose="020B0004020202020204" pitchFamily="34" charset="0"/>
                <a:cs typeface="Times New Roman" panose="02020603050405020304" pitchFamily="18" charset="0"/>
              </a:rPr>
              <a:t> SECONDA OFFERTA SPECIALE</a:t>
            </a:r>
            <a:r>
              <a:rPr lang="it-IT" sz="2400" b="1" kern="100" dirty="0">
                <a:effectLst/>
                <a:latin typeface="Segoe UI Emoji" panose="020B0502040204020203" pitchFamily="34" charset="0"/>
                <a:ea typeface="Aptos" panose="020B0004020202020204" pitchFamily="34" charset="0"/>
                <a:cs typeface="Segoe UI Emoji" panose="020B0502040204020203" pitchFamily="34" charset="0"/>
              </a:rPr>
              <a:t> 🌟</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dirty="0">
                <a:effectLst/>
                <a:latin typeface="Aptos" panose="020B0004020202020204" pitchFamily="34" charset="0"/>
                <a:ea typeface="Aptos" panose="020B0004020202020204" pitchFamily="34" charset="0"/>
                <a:cs typeface="Times New Roman" panose="02020603050405020304" pitchFamily="18" charset="0"/>
              </a:rPr>
              <a:t>Dal 24 dicembre 2025 al 28 febbraio 2026</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dirty="0">
                <a:effectLst/>
                <a:latin typeface="Aptos" panose="020B0004020202020204" pitchFamily="34" charset="0"/>
                <a:ea typeface="Aptos" panose="020B0004020202020204" pitchFamily="34" charset="0"/>
                <a:cs typeface="Times New Roman" panose="02020603050405020304" pitchFamily="18" charset="0"/>
              </a:rPr>
              <a:t>Vantaggi esclusivi per chi prenota in questa fase, per un valore totale di €180:</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Corso online di inglese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con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Joe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English (valore €130)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Cambio corso/destinazione/data</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(valore €50)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gratuito</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se comunicato entro il 31/03/2026</a:t>
            </a:r>
          </a:p>
        </p:txBody>
      </p:sp>
    </p:spTree>
    <p:extLst>
      <p:ext uri="{BB962C8B-B14F-4D97-AF65-F5344CB8AC3E}">
        <p14:creationId xmlns:p14="http://schemas.microsoft.com/office/powerpoint/2010/main" val="4173841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Rectangle 10"/>
          <p:cNvSpPr/>
          <p:nvPr/>
        </p:nvSpPr>
        <p:spPr>
          <a:xfrm>
            <a:off x="0" y="0"/>
            <a:ext cx="5614877" cy="6858000"/>
          </a:xfrm>
          <a:prstGeom prst="rect">
            <a:avLst/>
          </a:prstGeom>
          <a:gradFill>
            <a:gsLst>
              <a:gs pos="0">
                <a:schemeClr val="accent1">
                  <a:alpha val="82000"/>
                </a:schemeClr>
              </a:gs>
              <a:gs pos="25000">
                <a:schemeClr val="accent1">
                  <a:alpha val="60000"/>
                </a:schemeClr>
              </a:gs>
              <a:gs pos="94000">
                <a:srgbClr val="AFABAB"/>
              </a:gs>
              <a:gs pos="100000">
                <a:srgbClr val="AFABAB"/>
              </a:gs>
            </a:gsLst>
            <a:lin ang="4200000"/>
          </a:gradFill>
          <a:ln w="12700">
            <a:miter lim="400000"/>
          </a:ln>
        </p:spPr>
        <p:txBody>
          <a:bodyPr lIns="45719" rIns="45719" anchor="ctr"/>
          <a:lstStyle/>
          <a:p>
            <a:pPr algn="ctr">
              <a:defRPr>
                <a:solidFill>
                  <a:srgbClr val="FFFFFF"/>
                </a:solidFill>
              </a:defRPr>
            </a:pPr>
            <a:endParaRPr/>
          </a:p>
        </p:txBody>
      </p:sp>
      <p:pic>
        <p:nvPicPr>
          <p:cNvPr id="235" name="Picture 12" descr="Picture 12"/>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36" name="Freeform 62"/>
          <p:cNvSpPr/>
          <p:nvPr/>
        </p:nvSpPr>
        <p:spPr>
          <a:xfrm>
            <a:off x="-1" y="738618"/>
            <a:ext cx="5000440" cy="5400964"/>
          </a:xfrm>
          <a:custGeom>
            <a:avLst/>
            <a:gdLst/>
            <a:ahLst/>
            <a:cxnLst>
              <a:cxn ang="0">
                <a:pos x="wd2" y="hd2"/>
              </a:cxn>
              <a:cxn ang="5400000">
                <a:pos x="wd2" y="hd2"/>
              </a:cxn>
              <a:cxn ang="10800000">
                <a:pos x="wd2" y="hd2"/>
              </a:cxn>
              <a:cxn ang="16200000">
                <a:pos x="wd2" y="hd2"/>
              </a:cxn>
            </a:cxnLst>
            <a:rect l="0" t="0" r="r" b="b"/>
            <a:pathLst>
              <a:path w="21600" h="21600" extrusionOk="0">
                <a:moveTo>
                  <a:pt x="9935" y="0"/>
                </a:moveTo>
                <a:cubicBezTo>
                  <a:pt x="16377" y="0"/>
                  <a:pt x="21600" y="4835"/>
                  <a:pt x="21600" y="10800"/>
                </a:cubicBezTo>
                <a:cubicBezTo>
                  <a:pt x="21600" y="16765"/>
                  <a:pt x="16377" y="21600"/>
                  <a:pt x="9935" y="21600"/>
                </a:cubicBezTo>
                <a:cubicBezTo>
                  <a:pt x="5908" y="21600"/>
                  <a:pt x="2358" y="19711"/>
                  <a:pt x="262" y="16838"/>
                </a:cubicBezTo>
                <a:lnTo>
                  <a:pt x="0" y="16439"/>
                </a:lnTo>
                <a:lnTo>
                  <a:pt x="0" y="5161"/>
                </a:lnTo>
                <a:lnTo>
                  <a:pt x="262" y="4762"/>
                </a:lnTo>
                <a:cubicBezTo>
                  <a:pt x="2358" y="1889"/>
                  <a:pt x="5908" y="0"/>
                  <a:pt x="9935" y="0"/>
                </a:cubicBezTo>
                <a:close/>
              </a:path>
            </a:pathLst>
          </a:custGeom>
          <a:solidFill>
            <a:srgbClr val="FFFFFF"/>
          </a:solidFill>
          <a:ln w="12700">
            <a:miter lim="400000"/>
          </a:ln>
        </p:spPr>
        <p:txBody>
          <a:bodyPr lIns="45719" rIns="45719" anchor="ctr"/>
          <a:lstStyle/>
          <a:p>
            <a:pPr algn="ctr">
              <a:defRPr>
                <a:solidFill>
                  <a:srgbClr val="FFFFFF"/>
                </a:solidFill>
              </a:defRPr>
            </a:pPr>
            <a:endParaRPr/>
          </a:p>
        </p:txBody>
      </p:sp>
      <p:sp>
        <p:nvSpPr>
          <p:cNvPr id="237" name="CasellaDiTesto 6"/>
          <p:cNvSpPr txBox="1"/>
          <p:nvPr/>
        </p:nvSpPr>
        <p:spPr>
          <a:xfrm>
            <a:off x="6141718" y="1466284"/>
            <a:ext cx="5057224" cy="382347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ctr">
            <a:normAutofit/>
          </a:bodyPr>
          <a:lstStyle>
            <a:lvl1pPr algn="ctr">
              <a:defRPr sz="7200" b="1">
                <a:solidFill>
                  <a:srgbClr val="00B050"/>
                </a:solidFill>
                <a:latin typeface="+mn-lt"/>
                <a:ea typeface="+mn-ea"/>
                <a:cs typeface="+mn-cs"/>
                <a:sym typeface="Helvetica"/>
              </a:defRPr>
            </a:lvl1pPr>
          </a:lstStyle>
          <a:p>
            <a:r>
              <a:rPr>
                <a:solidFill>
                  <a:schemeClr val="accent2"/>
                </a:solidFill>
                <a:latin typeface="Calibri" panose="020F0502020204030204" pitchFamily="34" charset="0"/>
                <a:ea typeface="Calibri" panose="020F0502020204030204" pitchFamily="34" charset="0"/>
                <a:cs typeface="Calibri" panose="020F0502020204030204" pitchFamily="34" charset="0"/>
              </a:rPr>
              <a:t>BUON VIAGGIO!</a:t>
            </a:r>
          </a:p>
        </p:txBody>
      </p:sp>
      <p:pic>
        <p:nvPicPr>
          <p:cNvPr id="239" name="Immagine 5" descr="Immagine 5"/>
          <p:cNvPicPr>
            <a:picLocks noChangeAspect="1"/>
          </p:cNvPicPr>
          <p:nvPr/>
        </p:nvPicPr>
        <p:blipFill>
          <a:blip r:embed="rId3"/>
          <a:srcRect l="21442" t="7013" r="6924"/>
          <a:stretch>
            <a:fillRect/>
          </a:stretch>
        </p:blipFill>
        <p:spPr>
          <a:xfrm flipH="1">
            <a:off x="9857" y="853625"/>
            <a:ext cx="4943125" cy="5150528"/>
          </a:xfrm>
          <a:custGeom>
            <a:avLst/>
            <a:gdLst/>
            <a:ahLst/>
            <a:cxnLst>
              <a:cxn ang="0">
                <a:pos x="wd2" y="hd2"/>
              </a:cxn>
              <a:cxn ang="5400000">
                <a:pos x="wd2" y="hd2"/>
              </a:cxn>
              <a:cxn ang="10800000">
                <a:pos x="wd2" y="hd2"/>
              </a:cxn>
              <a:cxn ang="16200000">
                <a:pos x="wd2" y="hd2"/>
              </a:cxn>
            </a:cxnLst>
            <a:rect l="0" t="0" r="r" b="b"/>
            <a:pathLst>
              <a:path w="20161" h="20248" extrusionOk="0">
                <a:moveTo>
                  <a:pt x="10961" y="4"/>
                </a:moveTo>
                <a:cubicBezTo>
                  <a:pt x="7720" y="81"/>
                  <a:pt x="4541" y="1413"/>
                  <a:pt x="2388" y="3890"/>
                </a:cubicBezTo>
                <a:cubicBezTo>
                  <a:pt x="-1439" y="8295"/>
                  <a:pt x="-573" y="14657"/>
                  <a:pt x="4322" y="18101"/>
                </a:cubicBezTo>
                <a:cubicBezTo>
                  <a:pt x="9218" y="21544"/>
                  <a:pt x="16289" y="20764"/>
                  <a:pt x="20116" y="16359"/>
                </a:cubicBezTo>
                <a:lnTo>
                  <a:pt x="20161" y="3940"/>
                </a:lnTo>
                <a:cubicBezTo>
                  <a:pt x="19587" y="3271"/>
                  <a:pt x="18922" y="2670"/>
                  <a:pt x="18181" y="2149"/>
                </a:cubicBezTo>
                <a:cubicBezTo>
                  <a:pt x="16040" y="643"/>
                  <a:pt x="13481" y="-56"/>
                  <a:pt x="10961" y="4"/>
                </a:cubicBezTo>
                <a:close/>
              </a:path>
            </a:pathLst>
          </a:custGeom>
          <a:ln w="12700">
            <a:miter lim="400000"/>
          </a:ln>
        </p:spPr>
      </p:pic>
      <p:pic>
        <p:nvPicPr>
          <p:cNvPr id="10" name="Immagine 9">
            <a:extLst>
              <a:ext uri="{FF2B5EF4-FFF2-40B4-BE49-F238E27FC236}">
                <a16:creationId xmlns:a16="http://schemas.microsoft.com/office/drawing/2014/main" id="{A5CE2461-0608-4724-A3FC-6E158B8CC67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1336" y="210497"/>
            <a:ext cx="4237181" cy="166097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A3A5C0-0C5A-2036-4CF2-FECF5633B883}"/>
              </a:ext>
            </a:extLst>
          </p:cNvPr>
          <p:cNvSpPr>
            <a:spLocks noGrp="1"/>
          </p:cNvSpPr>
          <p:nvPr>
            <p:ph type="title"/>
          </p:nvPr>
        </p:nvSpPr>
        <p:spPr>
          <a:xfrm>
            <a:off x="838200" y="191490"/>
            <a:ext cx="10515600" cy="1325563"/>
          </a:xfrm>
        </p:spPr>
        <p:txBody>
          <a:bodyPr>
            <a:normAutofit/>
          </a:bodyPr>
          <a:lstStyle/>
          <a:p>
            <a:r>
              <a:rPr lang="it-IT" sz="5400" b="1" dirty="0">
                <a:latin typeface="Calibri" panose="020F0502020204030204" pitchFamily="34" charset="0"/>
                <a:ea typeface="Calibri" panose="020F0502020204030204" pitchFamily="34" charset="0"/>
                <a:cs typeface="Calibri" panose="020F0502020204030204" pitchFamily="34" charset="0"/>
              </a:rPr>
              <a:t>KILKENNY COLLEGE 2026</a:t>
            </a:r>
          </a:p>
        </p:txBody>
      </p:sp>
      <p:sp>
        <p:nvSpPr>
          <p:cNvPr id="3" name="Segnaposto testo 2">
            <a:extLst>
              <a:ext uri="{FF2B5EF4-FFF2-40B4-BE49-F238E27FC236}">
                <a16:creationId xmlns:a16="http://schemas.microsoft.com/office/drawing/2014/main" id="{52C0346C-90D5-FA15-A87B-1FDE189C6499}"/>
              </a:ext>
            </a:extLst>
          </p:cNvPr>
          <p:cNvSpPr>
            <a:spLocks noGrp="1"/>
          </p:cNvSpPr>
          <p:nvPr>
            <p:ph idx="1"/>
          </p:nvPr>
        </p:nvSpPr>
        <p:spPr>
          <a:xfrm>
            <a:off x="6586317" y="1927122"/>
            <a:ext cx="4639664" cy="4357415"/>
          </a:xfrm>
        </p:spPr>
        <p:txBody>
          <a:bodyPr>
            <a:normAutofit/>
          </a:bodyPr>
          <a:lstStyle/>
          <a:p>
            <a:pPr algn="l"/>
            <a:r>
              <a:rPr lang="it-IT" sz="2000"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Kilkenny</a:t>
            </a:r>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una caratteristica città di origini medioevali famosa per il suo imponente castello normanno.</a:t>
            </a:r>
          </a:p>
          <a:p>
            <a:pPr algn="l"/>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Questa bellissima città è oggi meta di molti turisti che si perdono nei sui vicoli alla ricerca delle tipiche ceramiche e dei tanti negozietti di dipinti e gioielli.</a:t>
            </a:r>
          </a:p>
        </p:txBody>
      </p:sp>
      <p:pic>
        <p:nvPicPr>
          <p:cNvPr id="1026" name="Picture 2">
            <a:extLst>
              <a:ext uri="{FF2B5EF4-FFF2-40B4-BE49-F238E27FC236}">
                <a16:creationId xmlns:a16="http://schemas.microsoft.com/office/drawing/2014/main" id="{DC296199-7073-5D88-2E14-E6B565AD2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636" y="2196638"/>
            <a:ext cx="6158681" cy="381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908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63728FF8-8F52-C469-69A2-31CCF1958CE4}"/>
              </a:ext>
            </a:extLst>
          </p:cNvPr>
          <p:cNvSpPr>
            <a:spLocks noGrp="1"/>
          </p:cNvSpPr>
          <p:nvPr>
            <p:ph idx="1"/>
          </p:nvPr>
        </p:nvSpPr>
        <p:spPr>
          <a:xfrm>
            <a:off x="462117" y="868371"/>
            <a:ext cx="4935793" cy="4204800"/>
          </a:xfrm>
        </p:spPr>
        <p:txBody>
          <a:bodyPr>
            <a:normAutofit/>
          </a:bodyPr>
          <a:lstStyle/>
          <a:p>
            <a:pPr marL="0" indent="0">
              <a:buNone/>
            </a:pPr>
            <a:r>
              <a:rPr lang="it-IT" sz="3200" u="sng" dirty="0">
                <a:latin typeface="Calibri" panose="020F0502020204030204" pitchFamily="34" charset="0"/>
                <a:ea typeface="Calibri" panose="020F0502020204030204" pitchFamily="34" charset="0"/>
                <a:cs typeface="Calibri" panose="020F0502020204030204" pitchFamily="34" charset="0"/>
              </a:rPr>
              <a:t>L’UNIVERSITÀ:</a:t>
            </a:r>
          </a:p>
          <a:p>
            <a:pPr marL="0" indent="0">
              <a:buNone/>
            </a:pPr>
            <a:endParaRPr lang="it-IT" sz="1800" u="sng" dirty="0">
              <a:latin typeface="Calibri" panose="020F0502020204030204" pitchFamily="34" charset="0"/>
              <a:ea typeface="Calibri" panose="020F0502020204030204" pitchFamily="34" charset="0"/>
              <a:cs typeface="Calibri" panose="020F0502020204030204" pitchFamily="34" charset="0"/>
            </a:endParaRPr>
          </a:p>
          <a:p>
            <a: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La nostra scuola, il </a:t>
            </a:r>
            <a:r>
              <a:rPr lang="it-IT" b="1" i="0" u="none" strike="noStrike" dirty="0">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2"/>
              </a:rPr>
              <a:t>Kilkenny College</a:t>
            </a:r>
            <a: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è la </a:t>
            </a:r>
            <a:r>
              <a:rPr lang="it-IT"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più grande </a:t>
            </a:r>
            <a:r>
              <a:rPr lang="it-IT" b="1" i="0" dirty="0" err="1">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boarding</a:t>
            </a:r>
            <a:r>
              <a:rPr lang="it-IT"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school d’Irlanda</a:t>
            </a:r>
            <a: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collocata in campagna, se pur poco distante dalla città, e molto rinomata per le sue attrezzature sportive all’avanguardia.</a:t>
            </a:r>
          </a:p>
        </p:txBody>
      </p:sp>
      <p:pic>
        <p:nvPicPr>
          <p:cNvPr id="2" name="Immagine 1">
            <a:extLst>
              <a:ext uri="{FF2B5EF4-FFF2-40B4-BE49-F238E27FC236}">
                <a16:creationId xmlns:a16="http://schemas.microsoft.com/office/drawing/2014/main" id="{916EB886-4BF0-913C-F4F8-24172C86B361}"/>
              </a:ext>
            </a:extLst>
          </p:cNvPr>
          <p:cNvPicPr>
            <a:picLocks noChangeAspect="1"/>
          </p:cNvPicPr>
          <p:nvPr/>
        </p:nvPicPr>
        <p:blipFill>
          <a:blip r:embed="rId3"/>
          <a:stretch>
            <a:fillRect/>
          </a:stretch>
        </p:blipFill>
        <p:spPr>
          <a:xfrm>
            <a:off x="5731010" y="868371"/>
            <a:ext cx="5428603" cy="3980397"/>
          </a:xfrm>
          <a:prstGeom prst="rect">
            <a:avLst/>
          </a:prstGeom>
        </p:spPr>
      </p:pic>
      <p:sp>
        <p:nvSpPr>
          <p:cNvPr id="8" name="Freccia a destra 7">
            <a:extLst>
              <a:ext uri="{FF2B5EF4-FFF2-40B4-BE49-F238E27FC236}">
                <a16:creationId xmlns:a16="http://schemas.microsoft.com/office/drawing/2014/main" id="{06BC9EAC-1337-466E-8E4C-46EB3D5151A9}"/>
              </a:ext>
            </a:extLst>
          </p:cNvPr>
          <p:cNvSpPr/>
          <p:nvPr/>
        </p:nvSpPr>
        <p:spPr>
          <a:xfrm rot="19035382">
            <a:off x="5765542" y="169594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 Box 14"/>
          <p:cNvSpPr txBox="1"/>
          <p:nvPr/>
        </p:nvSpPr>
        <p:spPr>
          <a:xfrm>
            <a:off x="331585" y="496038"/>
            <a:ext cx="6245540" cy="132343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p>
            <a:pPr>
              <a:defRPr sz="3600" b="1">
                <a:solidFill>
                  <a:srgbClr val="009900"/>
                </a:solidFill>
                <a:latin typeface="Arial Narrow"/>
                <a:ea typeface="Arial Narrow"/>
                <a:cs typeface="Arial Narrow"/>
                <a:sym typeface="Arial Narrow"/>
              </a:defRPr>
            </a:pPr>
            <a:endParaRPr lang="it-IT" sz="2200">
              <a:solidFill>
                <a:srgbClr val="4A4E57"/>
              </a:solidFill>
              <a:latin typeface="Calibri Light" panose="020F0302020204030204" pitchFamily="34" charset="0"/>
              <a:ea typeface="Microsoft JhengHei UI Light" panose="020B0304030504040204" pitchFamily="34" charset="-120"/>
            </a:endParaRPr>
          </a:p>
          <a:p>
            <a:pPr defTabSz="457200">
              <a:defRPr sz="3600" b="1">
                <a:solidFill>
                  <a:srgbClr val="009900"/>
                </a:solidFill>
                <a:latin typeface="Arial Narrow"/>
                <a:ea typeface="Arial Narrow"/>
                <a:cs typeface="Arial Narrow"/>
                <a:sym typeface="Arial Narrow"/>
              </a:defRPr>
            </a:pPr>
            <a:endParaRPr lang="it-IT" sz="2200">
              <a:solidFill>
                <a:srgbClr val="4A4E57"/>
              </a:solidFill>
              <a:latin typeface="Calibri Light" panose="020F0302020204030204" pitchFamily="34" charset="0"/>
              <a:ea typeface="Microsoft JhengHei UI Light" panose="020B0304030504040204" pitchFamily="34" charset="-120"/>
            </a:endParaRPr>
          </a:p>
          <a:p>
            <a:pPr defTabSz="457200">
              <a:defRPr sz="3600" b="1">
                <a:solidFill>
                  <a:srgbClr val="009900"/>
                </a:solidFill>
                <a:latin typeface="Arial Narrow"/>
                <a:ea typeface="Arial Narrow"/>
                <a:cs typeface="Arial Narrow"/>
                <a:sym typeface="Arial Narrow"/>
              </a:defRPr>
            </a:pPr>
            <a:endParaRPr sz="3000" b="1" kern="1200">
              <a:solidFill>
                <a:srgbClr val="0070C0"/>
              </a:solidFill>
              <a:latin typeface="Cavolini" panose="03000502040302020204" pitchFamily="66" charset="0"/>
              <a:ea typeface="+mn-ea"/>
              <a:cs typeface="Cavolini" panose="03000502040302020204" pitchFamily="66" charset="0"/>
            </a:endParaRPr>
          </a:p>
        </p:txBody>
      </p:sp>
      <p:sp>
        <p:nvSpPr>
          <p:cNvPr id="4" name="Titolo 3">
            <a:extLst>
              <a:ext uri="{FF2B5EF4-FFF2-40B4-BE49-F238E27FC236}">
                <a16:creationId xmlns:a16="http://schemas.microsoft.com/office/drawing/2014/main" id="{4B53698A-0CD3-C634-FAED-351C3B6DDC68}"/>
              </a:ext>
            </a:extLst>
          </p:cNvPr>
          <p:cNvSpPr>
            <a:spLocks noGrp="1"/>
          </p:cNvSpPr>
          <p:nvPr>
            <p:ph type="title"/>
          </p:nvPr>
        </p:nvSpPr>
        <p:spPr/>
        <p:txBody>
          <a:bodyPr>
            <a:normAutofit/>
          </a:bodyPr>
          <a:lstStyle/>
          <a:p>
            <a:r>
              <a:rPr lang="it-IT" sz="100" dirty="0">
                <a:solidFill>
                  <a:schemeClr val="accent2"/>
                </a:solidFill>
              </a:rPr>
              <a:t>.</a:t>
            </a:r>
          </a:p>
        </p:txBody>
      </p:sp>
      <p:sp>
        <p:nvSpPr>
          <p:cNvPr id="5" name="Segnaposto contenuto 4">
            <a:extLst>
              <a:ext uri="{FF2B5EF4-FFF2-40B4-BE49-F238E27FC236}">
                <a16:creationId xmlns:a16="http://schemas.microsoft.com/office/drawing/2014/main" id="{8257BA7E-D798-1EA3-CDC0-6F9DECED0355}"/>
              </a:ext>
            </a:extLst>
          </p:cNvPr>
          <p:cNvSpPr>
            <a:spLocks noGrp="1"/>
          </p:cNvSpPr>
          <p:nvPr>
            <p:ph idx="1"/>
          </p:nvPr>
        </p:nvSpPr>
        <p:spPr>
          <a:xfrm>
            <a:off x="581192" y="496038"/>
            <a:ext cx="4454012" cy="4560735"/>
          </a:xfrm>
        </p:spPr>
        <p:txBody>
          <a:bodyPr>
            <a:normAutofit/>
          </a:bodyPr>
          <a:lstStyle/>
          <a:p>
            <a:r>
              <a:rPr lang="it-IT" sz="2400" b="1" dirty="0">
                <a:effectLst/>
                <a:latin typeface="Calibri Light" panose="020F0302020204030204" pitchFamily="34" charset="0"/>
                <a:ea typeface="Calibri Light" panose="020F0302020204030204" pitchFamily="34" charset="0"/>
                <a:cs typeface="Calibri Light" panose="020F0302020204030204" pitchFamily="34" charset="0"/>
              </a:rPr>
              <a:t>ETÀ:</a:t>
            </a:r>
            <a:br>
              <a:rPr lang="it-IT" sz="2400" b="1" dirty="0">
                <a:effectLst/>
                <a:latin typeface="Calibri Light" panose="020F0302020204030204" pitchFamily="34" charset="0"/>
                <a:ea typeface="Calibri Light" panose="020F0302020204030204" pitchFamily="34" charset="0"/>
                <a:cs typeface="Calibri Light" panose="020F0302020204030204" pitchFamily="34" charset="0"/>
              </a:rPr>
            </a:br>
            <a:r>
              <a:rPr lang="it-IT" dirty="0">
                <a:effectLst/>
                <a:latin typeface="Calibri Light" panose="020F0302020204030204" pitchFamily="34" charset="0"/>
                <a:ea typeface="Calibri Light" panose="020F0302020204030204" pitchFamily="34" charset="0"/>
                <a:cs typeface="Calibri Light" panose="020F0302020204030204" pitchFamily="34" charset="0"/>
              </a:rPr>
              <a:t>11 – 15 anni</a:t>
            </a: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SISTEMAZIONE:</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College</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Famiglia (+14 anni)</a:t>
            </a: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DATE DI PARTENZA:</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2 – 16 luglio 2026</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16 – 30 luglio 2026</a:t>
            </a: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DURATA:</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15 giorni/14 notti</a:t>
            </a:r>
            <a:endParaRPr lang="it-IT" sz="28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Segnaposto testo 5">
            <a:extLst>
              <a:ext uri="{FF2B5EF4-FFF2-40B4-BE49-F238E27FC236}">
                <a16:creationId xmlns:a16="http://schemas.microsoft.com/office/drawing/2014/main" id="{C4CCD13F-CC71-18EB-DBED-101F9F818F2A}"/>
              </a:ext>
            </a:extLst>
          </p:cNvPr>
          <p:cNvSpPr>
            <a:spLocks noGrp="1"/>
          </p:cNvSpPr>
          <p:nvPr>
            <p:ph type="body" sz="half" idx="2"/>
          </p:nvPr>
        </p:nvSpPr>
        <p:spPr>
          <a:xfrm>
            <a:off x="5740824" y="5262296"/>
            <a:ext cx="3580158" cy="689515"/>
          </a:xfrm>
        </p:spPr>
        <p:txBody>
          <a:bodyPr>
            <a:normAutofit/>
          </a:bodyPr>
          <a:lstStyle/>
          <a:p>
            <a:r>
              <a:rPr lang="it-IT" sz="100" dirty="0">
                <a:solidFill>
                  <a:schemeClr val="accent2"/>
                </a:solidFill>
              </a:rPr>
              <a:t>.</a:t>
            </a:r>
          </a:p>
        </p:txBody>
      </p:sp>
      <p:pic>
        <p:nvPicPr>
          <p:cNvPr id="2" name="Picture 2">
            <a:extLst>
              <a:ext uri="{FF2B5EF4-FFF2-40B4-BE49-F238E27FC236}">
                <a16:creationId xmlns:a16="http://schemas.microsoft.com/office/drawing/2014/main" id="{30643C2F-8980-E60A-9E4B-DC7F203BC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2660" y="763163"/>
            <a:ext cx="4026484" cy="40264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DD07556-D093-0907-B75A-68B05D2DDA59}"/>
              </a:ext>
            </a:extLst>
          </p:cNvPr>
          <p:cNvSpPr>
            <a:spLocks noGrp="1"/>
          </p:cNvSpPr>
          <p:nvPr>
            <p:ph idx="1"/>
          </p:nvPr>
        </p:nvSpPr>
        <p:spPr>
          <a:xfrm>
            <a:off x="707922" y="707923"/>
            <a:ext cx="4702977" cy="4166903"/>
          </a:xfrm>
        </p:spPr>
        <p:txBody>
          <a:bodyPr>
            <a:normAutofit fontScale="47500" lnSpcReduction="20000"/>
          </a:bodyPr>
          <a:lstStyle/>
          <a:p>
            <a:pPr marL="0" indent="0">
              <a:buNone/>
            </a:pPr>
            <a:r>
              <a:rPr lang="it-IT" sz="3800" u="sng" dirty="0">
                <a:latin typeface="Calibri" panose="020F0502020204030204" pitchFamily="34" charset="0"/>
                <a:ea typeface="Calibri" panose="020F0502020204030204" pitchFamily="34" charset="0"/>
                <a:cs typeface="Calibri" panose="020F0502020204030204" pitchFamily="34" charset="0"/>
              </a:rPr>
              <a:t>SISTEMAZIONE E TRATTAMENTO:</a:t>
            </a:r>
            <a:br>
              <a:rPr lang="it-IT" sz="3800" u="sng" dirty="0">
                <a:latin typeface="Calibri" panose="020F0502020204030204" pitchFamily="34" charset="0"/>
                <a:ea typeface="Calibri" panose="020F0502020204030204" pitchFamily="34" charset="0"/>
                <a:cs typeface="Calibri" panose="020F0502020204030204" pitchFamily="34" charset="0"/>
              </a:rPr>
            </a:br>
            <a:endParaRPr lang="it-IT" sz="3800" u="sng" dirty="0">
              <a:latin typeface="Calibri" panose="020F0502020204030204" pitchFamily="34" charset="0"/>
              <a:ea typeface="Calibri" panose="020F0502020204030204" pitchFamily="34" charset="0"/>
              <a:cs typeface="Calibri" panose="020F0502020204030204" pitchFamily="34" charset="0"/>
            </a:endParaRPr>
          </a:p>
          <a:p>
            <a:r>
              <a:rPr lang="it-IT" sz="3300" u="sng" dirty="0">
                <a:latin typeface="Calibri Light" panose="020F0302020204030204" pitchFamily="34" charset="0"/>
                <a:ea typeface="Calibri Light" panose="020F0302020204030204" pitchFamily="34" charset="0"/>
                <a:cs typeface="Calibri Light" panose="020F0302020204030204" pitchFamily="34" charset="0"/>
              </a:rPr>
              <a:t>COLLEGE:</a:t>
            </a:r>
            <a:r>
              <a:rPr lang="it-IT" sz="3300" dirty="0">
                <a:latin typeface="Calibri Light" panose="020F0302020204030204" pitchFamily="34" charset="0"/>
                <a:ea typeface="Calibri Light" panose="020F0302020204030204" pitchFamily="34" charset="0"/>
                <a:cs typeface="Calibri Light" panose="020F0302020204030204" pitchFamily="34" charset="0"/>
              </a:rPr>
              <a:t> camere multiple con bagno in comune</a:t>
            </a:r>
          </a:p>
          <a:p>
            <a:r>
              <a:rPr lang="it-IT" sz="3300" u="sng" dirty="0">
                <a:latin typeface="Calibri Light" panose="020F0302020204030204" pitchFamily="34" charset="0"/>
                <a:ea typeface="Calibri Light" panose="020F0302020204030204" pitchFamily="34" charset="0"/>
                <a:cs typeface="Calibri Light" panose="020F0302020204030204" pitchFamily="34" charset="0"/>
              </a:rPr>
              <a:t>FAMIGLIA:</a:t>
            </a:r>
            <a:r>
              <a:rPr lang="it-IT" sz="3300" dirty="0">
                <a:latin typeface="Calibri Light" panose="020F0302020204030204" pitchFamily="34" charset="0"/>
                <a:ea typeface="Calibri Light" panose="020F0302020204030204" pitchFamily="34" charset="0"/>
                <a:cs typeface="Calibri Light" panose="020F0302020204030204" pitchFamily="34" charset="0"/>
              </a:rPr>
              <a:t> con un compagno di corso italiano o straniero in famiglie selezionate dalla scuola.</a:t>
            </a:r>
            <a:br>
              <a:rPr lang="it-IT" sz="3300" dirty="0">
                <a:latin typeface="Calibri Light" panose="020F0302020204030204" pitchFamily="34" charset="0"/>
                <a:ea typeface="Calibri Light" panose="020F0302020204030204" pitchFamily="34" charset="0"/>
                <a:cs typeface="Calibri Light" panose="020F0302020204030204" pitchFamily="34" charset="0"/>
              </a:rPr>
            </a:br>
            <a:r>
              <a:rPr lang="it-IT" sz="33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Solitamente le </a:t>
            </a:r>
            <a:r>
              <a:rPr lang="it-IT" sz="3300" b="0" i="0" dirty="0" err="1">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host</a:t>
            </a:r>
            <a:r>
              <a:rPr lang="it-IT" sz="33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families sono raggiungibili a piedi; se più distanti, saranno le stesse ad accompagnare e riprendere i ragazzi a scuola.</a:t>
            </a:r>
            <a:br>
              <a:rPr lang="it-IT" sz="3300" dirty="0">
                <a:latin typeface="Calibri Light" panose="020F0302020204030204" pitchFamily="34" charset="0"/>
                <a:ea typeface="Calibri Light" panose="020F0302020204030204" pitchFamily="34" charset="0"/>
                <a:cs typeface="Calibri Light" panose="020F0302020204030204" pitchFamily="34" charset="0"/>
              </a:rPr>
            </a:br>
            <a:endParaRPr lang="it-IT" sz="3300" dirty="0">
              <a:latin typeface="Calibri Light" panose="020F0302020204030204" pitchFamily="34" charset="0"/>
              <a:ea typeface="Calibri Light" panose="020F0302020204030204" pitchFamily="34" charset="0"/>
              <a:cs typeface="Calibri Light" panose="020F0302020204030204" pitchFamily="34" charset="0"/>
            </a:endParaRPr>
          </a:p>
          <a:p>
            <a:r>
              <a:rPr lang="it-IT" sz="3300" dirty="0">
                <a:latin typeface="Calibri Light" panose="020F0302020204030204" pitchFamily="34" charset="0"/>
                <a:ea typeface="Calibri Light" panose="020F0302020204030204" pitchFamily="34" charset="0"/>
                <a:cs typeface="Calibri Light" panose="020F0302020204030204" pitchFamily="34" charset="0"/>
              </a:rPr>
              <a:t>Trattamento di pensione completa presso il college.</a:t>
            </a:r>
            <a:br>
              <a:rPr lang="it-IT" sz="3300" dirty="0">
                <a:latin typeface="Calibri Light" panose="020F0302020204030204" pitchFamily="34" charset="0"/>
                <a:ea typeface="Calibri Light" panose="020F0302020204030204" pitchFamily="34" charset="0"/>
                <a:cs typeface="Calibri Light" panose="020F0302020204030204" pitchFamily="34" charset="0"/>
              </a:rPr>
            </a:br>
            <a:r>
              <a:rPr lang="it-IT" sz="3300" dirty="0">
                <a:latin typeface="Calibri Light" panose="020F0302020204030204" pitchFamily="34" charset="0"/>
                <a:ea typeface="Calibri Light" panose="020F0302020204030204" pitchFamily="34" charset="0"/>
                <a:cs typeface="Calibri Light" panose="020F0302020204030204" pitchFamily="34" charset="0"/>
              </a:rPr>
              <a:t>Per gli studenti che soggiornano in famiglia colazione e cena a casa e pranzo in college.</a:t>
            </a:r>
          </a:p>
          <a:p>
            <a:pPr>
              <a:buFont typeface="Wingdings" panose="05000000000000000000" pitchFamily="2" charset="2"/>
              <a:buChar char="§"/>
            </a:pPr>
            <a:r>
              <a:rPr lang="it-IT" sz="3300" dirty="0">
                <a:latin typeface="Calibri Light" panose="020F0302020204030204" pitchFamily="34" charset="0"/>
                <a:ea typeface="Calibri Light" panose="020F0302020204030204" pitchFamily="34" charset="0"/>
                <a:cs typeface="Calibri Light" panose="020F0302020204030204" pitchFamily="34" charset="0"/>
              </a:rPr>
              <a:t>Durante le gite di un’intera giornata viene fornito </a:t>
            </a:r>
            <a:r>
              <a:rPr lang="it-IT" sz="3300" dirty="0" err="1">
                <a:latin typeface="Calibri Light" panose="020F0302020204030204" pitchFamily="34" charset="0"/>
                <a:ea typeface="Calibri Light" panose="020F0302020204030204" pitchFamily="34" charset="0"/>
                <a:cs typeface="Calibri Light" panose="020F0302020204030204" pitchFamily="34" charset="0"/>
              </a:rPr>
              <a:t>packed</a:t>
            </a:r>
            <a:r>
              <a:rPr lang="it-IT" sz="3300" dirty="0">
                <a:latin typeface="Calibri Light" panose="020F0302020204030204" pitchFamily="34" charset="0"/>
                <a:ea typeface="Calibri Light" panose="020F0302020204030204" pitchFamily="34" charset="0"/>
                <a:cs typeface="Calibri Light" panose="020F0302020204030204" pitchFamily="34" charset="0"/>
              </a:rPr>
              <a:t> lunch.</a:t>
            </a:r>
          </a:p>
          <a:p>
            <a:endParaRPr lang="it-IT" sz="33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 name="Immagine 1" descr="Immagine che contiene interni, tavolo, verde, finestra&#10;&#10;Descrizione generata automaticamente">
            <a:extLst>
              <a:ext uri="{FF2B5EF4-FFF2-40B4-BE49-F238E27FC236}">
                <a16:creationId xmlns:a16="http://schemas.microsoft.com/office/drawing/2014/main" id="{7F4129D0-B2DD-5BDA-223D-74EF4B48DA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0912" y="1011499"/>
            <a:ext cx="5353281" cy="351919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17EE069-9A50-7085-806F-3F083F4B0A91}"/>
              </a:ext>
            </a:extLst>
          </p:cNvPr>
          <p:cNvSpPr>
            <a:spLocks noGrp="1"/>
          </p:cNvSpPr>
          <p:nvPr>
            <p:ph idx="1"/>
          </p:nvPr>
        </p:nvSpPr>
        <p:spPr>
          <a:xfrm>
            <a:off x="425306" y="806246"/>
            <a:ext cx="5500700" cy="4188542"/>
          </a:xfrm>
        </p:spPr>
        <p:txBody>
          <a:bodyPr>
            <a:normAutofit fontScale="85000" lnSpcReduction="20000"/>
          </a:bodyPr>
          <a:lstStyle/>
          <a:p>
            <a:pPr marL="0" indent="0">
              <a:buNone/>
            </a:pPr>
            <a:r>
              <a:rPr lang="it-IT" sz="2400" u="sng" dirty="0">
                <a:latin typeface="Calibri" panose="020F0502020204030204" pitchFamily="34" charset="0"/>
                <a:ea typeface="Calibri" panose="020F0502020204030204" pitchFamily="34" charset="0"/>
                <a:cs typeface="Calibri" panose="020F0502020204030204" pitchFamily="34" charset="0"/>
              </a:rPr>
              <a:t>DIDATTICA:</a:t>
            </a:r>
            <a:br>
              <a:rPr lang="it-IT" sz="2400" u="sng" dirty="0">
                <a:latin typeface="Calibri" panose="020F0502020204030204" pitchFamily="34" charset="0"/>
                <a:ea typeface="Calibri" panose="020F0502020204030204" pitchFamily="34" charset="0"/>
                <a:cs typeface="Calibri" panose="020F0502020204030204" pitchFamily="34" charset="0"/>
              </a:rPr>
            </a:br>
            <a:endParaRPr lang="it-IT" sz="2400" u="sng" dirty="0">
              <a:latin typeface="Calibri" panose="020F0502020204030204" pitchFamily="34" charset="0"/>
              <a:ea typeface="Calibri" panose="020F0502020204030204" pitchFamily="34" charset="0"/>
              <a:cs typeface="Calibri" panose="020F0502020204030204" pitchFamily="34" charset="0"/>
            </a:endParaRPr>
          </a:p>
          <a:p>
            <a:r>
              <a:rPr lang="it-IT" dirty="0">
                <a:latin typeface="Calibri Light" panose="020F0302020204030204" pitchFamily="34" charset="0"/>
                <a:ea typeface="Calibri Light" panose="020F0302020204030204" pitchFamily="34" charset="0"/>
                <a:cs typeface="Calibri Light" panose="020F0302020204030204" pitchFamily="34" charset="0"/>
              </a:rPr>
              <a:t>SCUOLA: ATC</a:t>
            </a:r>
          </a:p>
          <a:p>
            <a:r>
              <a:rPr lang="it-IT" dirty="0">
                <a:latin typeface="Calibri Light" panose="020F0302020204030204" pitchFamily="34" charset="0"/>
                <a:ea typeface="Calibri Light" panose="020F0302020204030204" pitchFamily="34" charset="0"/>
                <a:cs typeface="Calibri Light" panose="020F0302020204030204" pitchFamily="34" charset="0"/>
              </a:rPr>
              <a:t>18 ore di lezione a settimana di cui:</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- 15 ore di corso GENERAL</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- 3 ore di STEAM (</a:t>
            </a:r>
            <a:r>
              <a:rPr lang="en-US"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Science, Technology, Engineering, Art and </a:t>
            </a:r>
            <a:r>
              <a:rPr lang="en-US" b="0" i="0" dirty="0" err="1">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Maths</a:t>
            </a:r>
            <a:r>
              <a:rPr lang="en-US"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a:t>
            </a:r>
          </a:p>
          <a:p>
            <a:r>
              <a:rPr lang="it-IT" b="1" dirty="0">
                <a:latin typeface="Calibri Light" panose="020F0302020204030204" pitchFamily="34" charset="0"/>
                <a:ea typeface="Calibri Light" panose="020F0302020204030204" pitchFamily="34" charset="0"/>
                <a:cs typeface="Calibri Light" panose="020F0302020204030204" pitchFamily="34" charset="0"/>
              </a:rPr>
              <a:t>News 2026</a:t>
            </a:r>
            <a:r>
              <a:rPr lang="it-IT" dirty="0">
                <a:latin typeface="Calibri Light" panose="020F0302020204030204" pitchFamily="34" charset="0"/>
                <a:ea typeface="Calibri Light" panose="020F0302020204030204" pitchFamily="34" charset="0"/>
                <a:cs typeface="Calibri Light" panose="020F0302020204030204" pitchFamily="34" charset="0"/>
              </a:rPr>
              <a:t>: la scuola sta avviando lo sviluppo di un entusiasmante nuovo curriculum di lingua inglese per l’estate 2026!</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Un nuovo curriculum di inglese per il XXI secolo, che utilizza strumenti didattici basati sull’AI affinché gli insegnanti possano rispondere in modo dinamico ai bisogni linguistici dei propri studenti.</a:t>
            </a:r>
          </a:p>
          <a:p>
            <a:pPr marL="0" indent="0">
              <a:buNone/>
            </a:pP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A corso completato verrà rilasciato </a:t>
            </a:r>
            <a:r>
              <a:rPr lang="it-IT" u="sng" dirty="0">
                <a:latin typeface="Calibri Light" panose="020F0302020204030204" pitchFamily="34" charset="0"/>
                <a:ea typeface="Calibri Light" panose="020F0302020204030204" pitchFamily="34" charset="0"/>
                <a:cs typeface="Calibri Light" panose="020F0302020204030204" pitchFamily="34" charset="0"/>
              </a:rPr>
              <a:t>l’attestato di frequenza.</a:t>
            </a:r>
          </a:p>
          <a:p>
            <a:endParaRPr lang="it-IT" dirty="0"/>
          </a:p>
        </p:txBody>
      </p:sp>
      <p:pic>
        <p:nvPicPr>
          <p:cNvPr id="6" name="Picture 2">
            <a:extLst>
              <a:ext uri="{FF2B5EF4-FFF2-40B4-BE49-F238E27FC236}">
                <a16:creationId xmlns:a16="http://schemas.microsoft.com/office/drawing/2014/main" id="{89B54036-F8D4-C021-9F51-F868685CE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8363" y="999305"/>
            <a:ext cx="5717075" cy="30371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C79341AF-326D-9C84-18FB-F01EF0DCCA21}"/>
              </a:ext>
            </a:extLst>
          </p:cNvPr>
          <p:cNvSpPr>
            <a:spLocks noGrp="1"/>
          </p:cNvSpPr>
          <p:nvPr>
            <p:ph idx="1"/>
          </p:nvPr>
        </p:nvSpPr>
        <p:spPr>
          <a:xfrm>
            <a:off x="447815" y="477665"/>
            <a:ext cx="6061139" cy="5083278"/>
          </a:xfrm>
        </p:spPr>
        <p:txBody>
          <a:bodyPr>
            <a:normAutofit/>
          </a:bodyPr>
          <a:lstStyle/>
          <a:p>
            <a:pPr marL="0" indent="0">
              <a:buNone/>
            </a:pPr>
            <a:r>
              <a:rPr lang="it-IT" sz="2400" u="sng" dirty="0">
                <a:latin typeface="Calibri" panose="020F0502020204030204" pitchFamily="34" charset="0"/>
                <a:ea typeface="Calibri" panose="020F0502020204030204" pitchFamily="34" charset="0"/>
                <a:cs typeface="Calibri" panose="020F0502020204030204" pitchFamily="34" charset="0"/>
              </a:rPr>
              <a:t>GITE:</a:t>
            </a:r>
            <a:br>
              <a:rPr lang="it-IT" sz="2400" u="sng" dirty="0">
                <a:latin typeface="Calibri" panose="020F0502020204030204" pitchFamily="34" charset="0"/>
                <a:ea typeface="Calibri" panose="020F0502020204030204" pitchFamily="34" charset="0"/>
                <a:cs typeface="Calibri" panose="020F0502020204030204" pitchFamily="34" charset="0"/>
              </a:rPr>
            </a:br>
            <a:r>
              <a:rPr kumimoji="0" lang="it-IT" sz="1900" b="0" i="0" u="none" strike="noStrike" kern="1200" cap="none" spc="0" normalizeH="0" baseline="0" noProof="0" dirty="0">
                <a:ln>
                  <a:noFill/>
                </a:ln>
                <a:solidFill>
                  <a:srgbClr val="181818"/>
                </a:solidFill>
                <a:effectLst/>
                <a:uLnTx/>
                <a:uFillTx/>
                <a:latin typeface="Calibri Light" panose="020F0302020204030204" pitchFamily="34" charset="0"/>
                <a:ea typeface="Calibri Light" panose="020F0302020204030204" pitchFamily="34" charset="0"/>
                <a:cs typeface="Calibri Light" panose="020F0302020204030204" pitchFamily="34" charset="0"/>
              </a:rPr>
              <a:t>Le escursioni costituiscono uno strumento didattico formidabile: si esplorano nuove realtà, si visitano luoghi di interesse e s’impara moltissimo sulla storia, le tradizioni, usi e costumi locali.</a:t>
            </a:r>
            <a:endParaRPr lang="it-IT" sz="2400" u="sng" dirty="0">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it-IT" dirty="0">
                <a:latin typeface="Calibri Light" panose="020F0302020204030204" pitchFamily="34" charset="0"/>
                <a:ea typeface="Calibri Light" panose="020F0302020204030204" pitchFamily="34" charset="0"/>
                <a:cs typeface="Calibri Light" panose="020F0302020204030204" pitchFamily="34" charset="0"/>
              </a:rPr>
              <a:t>3 gite di un’intera giornata a:</a:t>
            </a:r>
          </a:p>
          <a:p>
            <a:pPr marL="0" indent="0">
              <a:spcBef>
                <a:spcPts val="0"/>
              </a:spcBef>
              <a:buNone/>
            </a:pPr>
            <a:r>
              <a:rPr lang="it-IT" dirty="0">
                <a:latin typeface="Calibri Light" panose="020F0302020204030204" pitchFamily="34" charset="0"/>
                <a:ea typeface="Calibri Light" panose="020F0302020204030204" pitchFamily="34" charset="0"/>
                <a:cs typeface="Calibri Light" panose="020F0302020204030204" pitchFamily="34" charset="0"/>
              </a:rPr>
              <a:t>      - Bray</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      - </a:t>
            </a:r>
            <a:r>
              <a:rPr lang="it-IT" dirty="0" err="1">
                <a:latin typeface="Calibri Light" panose="020F0302020204030204" pitchFamily="34" charset="0"/>
                <a:ea typeface="Calibri Light" panose="020F0302020204030204" pitchFamily="34" charset="0"/>
                <a:cs typeface="Calibri Light" panose="020F0302020204030204" pitchFamily="34" charset="0"/>
              </a:rPr>
              <a:t>Lullymore</a:t>
            </a:r>
            <a:r>
              <a:rPr lang="it-IT" dirty="0">
                <a:latin typeface="Calibri Light" panose="020F0302020204030204" pitchFamily="34" charset="0"/>
                <a:ea typeface="Calibri Light" panose="020F0302020204030204" pitchFamily="34" charset="0"/>
                <a:cs typeface="Calibri Light" panose="020F0302020204030204" pitchFamily="34" charset="0"/>
              </a:rPr>
              <a:t> Heritage &amp; </a:t>
            </a:r>
            <a:r>
              <a:rPr lang="it-IT">
                <a:latin typeface="Calibri Light" panose="020F0302020204030204" pitchFamily="34" charset="0"/>
                <a:ea typeface="Calibri Light" panose="020F0302020204030204" pitchFamily="34" charset="0"/>
                <a:cs typeface="Calibri Light" panose="020F0302020204030204" pitchFamily="34" charset="0"/>
              </a:rPr>
              <a:t>Discovery Park</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      - Dublino </a:t>
            </a:r>
          </a:p>
          <a:p>
            <a:r>
              <a:rPr lang="it-IT" dirty="0">
                <a:latin typeface="Calibri Light" panose="020F0302020204030204" pitchFamily="34" charset="0"/>
                <a:ea typeface="Calibri Light" panose="020F0302020204030204" pitchFamily="34" charset="0"/>
                <a:cs typeface="Calibri Light" panose="020F0302020204030204" pitchFamily="34" charset="0"/>
              </a:rPr>
              <a:t>4 gite di mezza giornata </a:t>
            </a:r>
          </a:p>
          <a:p>
            <a:pPr marL="0" indent="0" algn="l">
              <a:buNone/>
            </a:pPr>
            <a:r>
              <a:rPr lang="it-IT" sz="1400" b="0" i="1"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t>Le gite potrebbero subire lievi variazioni prima della partenza.</a:t>
            </a:r>
            <a:br>
              <a:rPr lang="it-IT" sz="1400" b="0" i="0"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br>
            <a:r>
              <a:rPr lang="it-IT" sz="1400" b="0" i="1"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t>Il programma definitivo verrà consegnato ai Capigruppo all’arrivo in loco.</a:t>
            </a:r>
            <a:endParaRPr lang="it-IT" sz="1400" b="0" i="0"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endParaRPr>
          </a:p>
          <a:p>
            <a:pPr marL="0" indent="0">
              <a:buNone/>
            </a:pPr>
            <a:endParaRPr lang="it-IT"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6" name="Immagine 5" descr="Immagine che contiene disegno, vestiti, schizzo, cartone animato&#10;&#10;Descrizione generata automaticamente">
            <a:extLst>
              <a:ext uri="{FF2B5EF4-FFF2-40B4-BE49-F238E27FC236}">
                <a16:creationId xmlns:a16="http://schemas.microsoft.com/office/drawing/2014/main" id="{A7118488-D06F-9902-C29E-F3CBDA3DD0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9271" y="2347706"/>
            <a:ext cx="1669683" cy="1669683"/>
          </a:xfrm>
          <a:prstGeom prst="rect">
            <a:avLst/>
          </a:prstGeom>
        </p:spPr>
      </p:pic>
      <p:pic>
        <p:nvPicPr>
          <p:cNvPr id="2" name="Immagine 1" descr="Immagine che contiene persona, esterni, edificio, verde&#10;&#10;Descrizione generata automaticamente">
            <a:extLst>
              <a:ext uri="{FF2B5EF4-FFF2-40B4-BE49-F238E27FC236}">
                <a16:creationId xmlns:a16="http://schemas.microsoft.com/office/drawing/2014/main" id="{8FCFE5DD-FEC4-9098-C41B-E266D2A141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5095" y="1056598"/>
            <a:ext cx="4687616" cy="3515712"/>
          </a:xfrm>
          <a:prstGeom prst="rect">
            <a:avLst/>
          </a:prstGeom>
        </p:spPr>
      </p:pic>
    </p:spTree>
    <p:extLst>
      <p:ext uri="{BB962C8B-B14F-4D97-AF65-F5344CB8AC3E}">
        <p14:creationId xmlns:p14="http://schemas.microsoft.com/office/powerpoint/2010/main" val="81613001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46CE8-A107-1444-323E-F2521690E884}"/>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46F08E1-2C86-E256-4313-12DCE90196BD}"/>
              </a:ext>
            </a:extLst>
          </p:cNvPr>
          <p:cNvSpPr>
            <a:spLocks noGrp="1"/>
          </p:cNvSpPr>
          <p:nvPr>
            <p:ph idx="1"/>
          </p:nvPr>
        </p:nvSpPr>
        <p:spPr>
          <a:xfrm>
            <a:off x="447816" y="813341"/>
            <a:ext cx="3486621" cy="4429779"/>
          </a:xfrm>
        </p:spPr>
        <p:txBody>
          <a:bodyPr>
            <a:normAutofit lnSpcReduction="10000"/>
          </a:bodyPr>
          <a:lstStyle/>
          <a:p>
            <a:pPr marL="0" indent="0">
              <a:buNone/>
            </a:pPr>
            <a:r>
              <a:rPr lang="it-IT" sz="2400" u="sng" dirty="0">
                <a:latin typeface="Calibri" panose="020F0502020204030204" pitchFamily="34" charset="0"/>
                <a:ea typeface="Calibri" panose="020F0502020204030204" pitchFamily="34" charset="0"/>
                <a:cs typeface="Calibri" panose="020F0502020204030204" pitchFamily="34" charset="0"/>
              </a:rPr>
              <a:t>BRAY</a:t>
            </a:r>
            <a:br>
              <a:rPr lang="it-IT" sz="3100" u="sng" dirty="0">
                <a:latin typeface="Calibri" panose="020F0502020204030204" pitchFamily="34" charset="0"/>
                <a:ea typeface="Calibri" panose="020F0502020204030204" pitchFamily="34" charset="0"/>
                <a:cs typeface="Calibri" panose="020F0502020204030204" pitchFamily="34" charset="0"/>
              </a:rPr>
            </a:br>
            <a:endParaRPr lang="it-IT" sz="900" dirty="0">
              <a:latin typeface="Calibri Light" panose="020F0302020204030204" pitchFamily="34" charset="0"/>
              <a:ea typeface="Calibri Light" panose="020F0302020204030204" pitchFamily="34" charset="0"/>
              <a:cs typeface="Calibri Light" panose="020F0302020204030204" pitchFamily="34" charset="0"/>
            </a:endParaRPr>
          </a:p>
          <a:p>
            <a:r>
              <a:rPr lang="it-IT" sz="1900"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Graziosa cittadina situata sulla costa orientale d'Irlanda, a circa 20 km a sud della capitale e meta turistica specialmente per i dublinesi nei fine settimana. Durante i mesi estivi il suo lungomare di oltre 1,5 km si anima grazie ai numerosi caffè, ristoranti e negozietti. La sua vicinanza alle montagne di Wicklow fa di questo luogo uno splendido scenario di scogliere e natura.</a:t>
            </a:r>
          </a:p>
          <a:p>
            <a:endParaRPr lang="it-IT" sz="1900"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026" name="Picture 2" descr="bray cosa vedere">
            <a:extLst>
              <a:ext uri="{FF2B5EF4-FFF2-40B4-BE49-F238E27FC236}">
                <a16:creationId xmlns:a16="http://schemas.microsoft.com/office/drawing/2014/main" id="{4B7E1F1F-30E3-1E22-D0A4-2A650DF73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434" y="863171"/>
            <a:ext cx="75247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59158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F2595-CEB2-1C35-2334-188AE8C41BB1}"/>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EE34540-5DD0-6071-689F-F6D639AEE09F}"/>
              </a:ext>
            </a:extLst>
          </p:cNvPr>
          <p:cNvSpPr>
            <a:spLocks noGrp="1"/>
          </p:cNvSpPr>
          <p:nvPr>
            <p:ph idx="1"/>
          </p:nvPr>
        </p:nvSpPr>
        <p:spPr>
          <a:xfrm>
            <a:off x="447815" y="209333"/>
            <a:ext cx="4828859" cy="4429779"/>
          </a:xfrm>
        </p:spPr>
        <p:txBody>
          <a:bodyPr>
            <a:normAutofit/>
          </a:bodyPr>
          <a:lstStyle/>
          <a:p>
            <a:pPr marL="0" indent="0">
              <a:buNone/>
            </a:pPr>
            <a:r>
              <a:rPr lang="it-IT" sz="2400" u="sng" dirty="0" err="1">
                <a:latin typeface="Calibri" panose="020F0502020204030204" pitchFamily="34" charset="0"/>
                <a:ea typeface="Calibri" panose="020F0502020204030204" pitchFamily="34" charset="0"/>
                <a:cs typeface="Calibri" panose="020F0502020204030204" pitchFamily="34" charset="0"/>
              </a:rPr>
              <a:t>Lullymore</a:t>
            </a:r>
            <a:r>
              <a:rPr lang="it-IT" sz="2400" u="sng" dirty="0">
                <a:latin typeface="Calibri" panose="020F0502020204030204" pitchFamily="34" charset="0"/>
                <a:ea typeface="Calibri" panose="020F0502020204030204" pitchFamily="34" charset="0"/>
                <a:cs typeface="Calibri" panose="020F0502020204030204" pitchFamily="34" charset="0"/>
              </a:rPr>
              <a:t> Heritage &amp; Discovery Park</a:t>
            </a:r>
            <a:br>
              <a:rPr lang="it-IT" sz="3100" u="sng" dirty="0">
                <a:latin typeface="Calibri" panose="020F0502020204030204" pitchFamily="34" charset="0"/>
                <a:ea typeface="Calibri" panose="020F0502020204030204" pitchFamily="34" charset="0"/>
                <a:cs typeface="Calibri" panose="020F0502020204030204" pitchFamily="34" charset="0"/>
              </a:rPr>
            </a:br>
            <a:endParaRPr lang="it-IT" sz="900" dirty="0">
              <a:latin typeface="Calibri Light" panose="020F0302020204030204" pitchFamily="34" charset="0"/>
              <a:ea typeface="Calibri Light" panose="020F0302020204030204" pitchFamily="34" charset="0"/>
              <a:cs typeface="Calibri Light" panose="020F0302020204030204" pitchFamily="34" charset="0"/>
            </a:endParaRPr>
          </a:p>
          <a:p>
            <a:r>
              <a:rPr lang="it-IT" sz="1800" dirty="0" err="1">
                <a:latin typeface="Calibri Light" panose="020F0302020204030204" pitchFamily="34" charset="0"/>
                <a:ea typeface="Calibri Light" panose="020F0302020204030204" pitchFamily="34" charset="0"/>
                <a:cs typeface="Calibri Light" panose="020F0302020204030204" pitchFamily="34" charset="0"/>
              </a:rPr>
              <a:t>Lullymore</a:t>
            </a:r>
            <a:r>
              <a:rPr lang="it-IT" sz="1800" dirty="0">
                <a:latin typeface="Calibri Light" panose="020F0302020204030204" pitchFamily="34" charset="0"/>
                <a:ea typeface="Calibri Light" panose="020F0302020204030204" pitchFamily="34" charset="0"/>
                <a:cs typeface="Calibri Light" panose="020F0302020204030204" pitchFamily="34" charset="0"/>
              </a:rPr>
              <a:t> Heritage &amp; Discovery Park è un parco culturale e naturalistico situato nella contea di Kildare, sull'isola di </a:t>
            </a:r>
            <a:r>
              <a:rPr lang="it-IT" sz="1800" dirty="0" err="1">
                <a:latin typeface="Calibri Light" panose="020F0302020204030204" pitchFamily="34" charset="0"/>
                <a:ea typeface="Calibri Light" panose="020F0302020204030204" pitchFamily="34" charset="0"/>
                <a:cs typeface="Calibri Light" panose="020F0302020204030204" pitchFamily="34" charset="0"/>
              </a:rPr>
              <a:t>Lullymore</a:t>
            </a:r>
            <a:r>
              <a:rPr lang="it-IT" sz="1800" dirty="0">
                <a:latin typeface="Calibri Light" panose="020F0302020204030204" pitchFamily="34" charset="0"/>
                <a:ea typeface="Calibri Light" panose="020F0302020204030204" pitchFamily="34" charset="0"/>
                <a:cs typeface="Calibri Light" panose="020F0302020204030204" pitchFamily="34" charset="0"/>
              </a:rPr>
              <a:t> con vista panoramica sul famoso </a:t>
            </a:r>
            <a:r>
              <a:rPr lang="it-IT" sz="1800" dirty="0" err="1">
                <a:latin typeface="Calibri Light" panose="020F0302020204030204" pitchFamily="34" charset="0"/>
                <a:ea typeface="Calibri Light" panose="020F0302020204030204" pitchFamily="34" charset="0"/>
                <a:cs typeface="Calibri Light" panose="020F0302020204030204" pitchFamily="34" charset="0"/>
              </a:rPr>
              <a:t>Bog</a:t>
            </a:r>
            <a:r>
              <a:rPr lang="it-IT" sz="1800" dirty="0">
                <a:latin typeface="Calibri Light" panose="020F0302020204030204" pitchFamily="34" charset="0"/>
                <a:ea typeface="Calibri Light" panose="020F0302020204030204" pitchFamily="34" charset="0"/>
                <a:cs typeface="Calibri Light" panose="020F0302020204030204" pitchFamily="34" charset="0"/>
              </a:rPr>
              <a:t> of Allen. A solo un'ora di auto da Dublino tra i villaggi di </a:t>
            </a:r>
            <a:r>
              <a:rPr lang="it-IT" sz="1800" dirty="0" err="1">
                <a:latin typeface="Calibri Light" panose="020F0302020204030204" pitchFamily="34" charset="0"/>
                <a:ea typeface="Calibri Light" panose="020F0302020204030204" pitchFamily="34" charset="0"/>
                <a:cs typeface="Calibri Light" panose="020F0302020204030204" pitchFamily="34" charset="0"/>
              </a:rPr>
              <a:t>Rathangan</a:t>
            </a:r>
            <a:r>
              <a:rPr lang="it-IT" sz="1800" dirty="0">
                <a:latin typeface="Calibri Light" panose="020F0302020204030204" pitchFamily="34" charset="0"/>
                <a:ea typeface="Calibri Light" panose="020F0302020204030204" pitchFamily="34" charset="0"/>
                <a:cs typeface="Calibri Light" panose="020F0302020204030204" pitchFamily="34" charset="0"/>
              </a:rPr>
              <a:t> e </a:t>
            </a:r>
            <a:r>
              <a:rPr lang="it-IT" sz="1800" dirty="0" err="1">
                <a:latin typeface="Calibri Light" panose="020F0302020204030204" pitchFamily="34" charset="0"/>
                <a:ea typeface="Calibri Light" panose="020F0302020204030204" pitchFamily="34" charset="0"/>
                <a:cs typeface="Calibri Light" panose="020F0302020204030204" pitchFamily="34" charset="0"/>
              </a:rPr>
              <a:t>Allenwood</a:t>
            </a:r>
            <a:r>
              <a:rPr lang="it-IT" sz="1800" dirty="0">
                <a:latin typeface="Calibri Light" panose="020F0302020204030204" pitchFamily="34" charset="0"/>
                <a:ea typeface="Calibri Light" panose="020F0302020204030204" pitchFamily="34" charset="0"/>
                <a:cs typeface="Calibri Light" panose="020F0302020204030204" pitchFamily="34" charset="0"/>
              </a:rPr>
              <a:t>, il Parco è il luogo perfetto per persone di tutte le età per rilassarsi e distendersi. </a:t>
            </a:r>
          </a:p>
        </p:txBody>
      </p:sp>
      <p:pic>
        <p:nvPicPr>
          <p:cNvPr id="2" name="Picture 2">
            <a:extLst>
              <a:ext uri="{FF2B5EF4-FFF2-40B4-BE49-F238E27FC236}">
                <a16:creationId xmlns:a16="http://schemas.microsoft.com/office/drawing/2014/main" id="{299D2FEF-5CA9-1A73-1E7C-7F308BA52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9340" y="1070427"/>
            <a:ext cx="4680981" cy="3124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870232"/>
      </p:ext>
    </p:extLst>
  </p:cSld>
  <p:clrMapOvr>
    <a:masterClrMapping/>
  </p:clrMapOvr>
  <p:transition spd="slow">
    <p:push dir="u"/>
  </p:transition>
</p:sld>
</file>

<file path=ppt/theme/theme1.xml><?xml version="1.0" encoding="utf-8"?>
<a:theme xmlns:a="http://schemas.openxmlformats.org/drawingml/2006/main" name="Dividendi">
  <a:themeElements>
    <a:clrScheme name="Dividendi">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i">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i">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Dividendi</Template>
  <TotalTime>0</TotalTime>
  <Words>1210</Words>
  <Application>Microsoft Office PowerPoint</Application>
  <PresentationFormat>Widescreen</PresentationFormat>
  <Paragraphs>83</Paragraphs>
  <Slides>18</Slides>
  <Notes>0</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18</vt:i4>
      </vt:variant>
    </vt:vector>
  </HeadingPairs>
  <TitlesOfParts>
    <vt:vector size="29" baseType="lpstr">
      <vt:lpstr>Aptos</vt:lpstr>
      <vt:lpstr>Calibri</vt:lpstr>
      <vt:lpstr>Calibri Light</vt:lpstr>
      <vt:lpstr>Cavolini</vt:lpstr>
      <vt:lpstr>Gill Sans MT</vt:lpstr>
      <vt:lpstr>Nirmala UI</vt:lpstr>
      <vt:lpstr>Segoe UI Emoji</vt:lpstr>
      <vt:lpstr>Symbol</vt:lpstr>
      <vt:lpstr>Wingdings</vt:lpstr>
      <vt:lpstr>Wingdings 2</vt:lpstr>
      <vt:lpstr>Dividendi</vt:lpstr>
      <vt:lpstr>Presentazione standard di PowerPoint</vt:lpstr>
      <vt:lpstr>KILKENNY COLLEGE 2026</vt:lpstr>
      <vt:lpstr>Presentazione standard di PowerPoint</vt:lpstr>
      <vt:lpst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KILKENNY  </vt:lpstr>
      <vt:lpstr>COME ISCRIVERSI</vt:lpstr>
      <vt:lpstr>OFFERTE SPECIALI</vt:lpstr>
      <vt:lpstr>OFFERTE SPECIALI</vt:lpstr>
      <vt:lpstr>OFFERTE SPECIALI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Caldirola</dc:creator>
  <cp:lastModifiedBy>Cristina Caldirola</cp:lastModifiedBy>
  <cp:revision>10</cp:revision>
  <dcterms:modified xsi:type="dcterms:W3CDTF">2025-10-13T15:58:50Z</dcterms:modified>
</cp:coreProperties>
</file>