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715" r:id="rId1"/>
  </p:sldMasterIdLst>
  <p:notesMasterIdLst>
    <p:notesMasterId r:id="rId21"/>
  </p:notesMasterIdLst>
  <p:sldIdLst>
    <p:sldId id="295" r:id="rId2"/>
    <p:sldId id="296" r:id="rId3"/>
    <p:sldId id="291" r:id="rId4"/>
    <p:sldId id="258" r:id="rId5"/>
    <p:sldId id="257" r:id="rId6"/>
    <p:sldId id="260" r:id="rId7"/>
    <p:sldId id="259" r:id="rId8"/>
    <p:sldId id="269" r:id="rId9"/>
    <p:sldId id="300" r:id="rId10"/>
    <p:sldId id="301" r:id="rId11"/>
    <p:sldId id="302" r:id="rId12"/>
    <p:sldId id="294" r:id="rId13"/>
    <p:sldId id="285" r:id="rId14"/>
    <p:sldId id="303" r:id="rId15"/>
    <p:sldId id="298" r:id="rId16"/>
    <p:sldId id="311" r:id="rId17"/>
    <p:sldId id="312" r:id="rId18"/>
    <p:sldId id="314" r:id="rId19"/>
    <p:sldId id="272"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4A433BD-3235-4901-AEB8-AF572CAA3C47}" v="1" dt="2025-10-09T12:27:17.310"/>
    <p1510:client id="{A470E7FF-3CFB-4392-AE05-A52529674E4E}" v="30" dt="2025-10-09T13:36:48.238"/>
    <p1510:client id="{F3D01A55-BB64-4DA0-9404-09F4DCE7515A}" v="1" dt="2025-10-09T08:52:09.688"/>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a:tcStyle>
        <a:tcBdr/>
        <a:fill>
          <a:solidFill>
            <a:srgbClr val="E8EBF5"/>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8" name="Shape 108"/>
          <p:cNvSpPr>
            <a:spLocks noGrp="1" noRot="1" noChangeAspect="1"/>
          </p:cNvSpPr>
          <p:nvPr>
            <p:ph type="sldImg"/>
          </p:nvPr>
        </p:nvSpPr>
        <p:spPr>
          <a:xfrm>
            <a:off x="1143000" y="685800"/>
            <a:ext cx="4572000" cy="3429000"/>
          </a:xfrm>
          <a:prstGeom prst="rect">
            <a:avLst/>
          </a:prstGeom>
        </p:spPr>
        <p:txBody>
          <a:bodyPr/>
          <a:lstStyle/>
          <a:p>
            <a:endParaRPr/>
          </a:p>
        </p:txBody>
      </p:sp>
      <p:sp>
        <p:nvSpPr>
          <p:cNvPr id="109" name="Shape 10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Calibri"/>
      </a:defRPr>
    </a:lvl1pPr>
    <a:lvl2pPr indent="228600" latinLnBrk="0">
      <a:defRPr sz="1200">
        <a:latin typeface="+mj-lt"/>
        <a:ea typeface="+mj-ea"/>
        <a:cs typeface="+mj-cs"/>
        <a:sym typeface="Calibri"/>
      </a:defRPr>
    </a:lvl2pPr>
    <a:lvl3pPr indent="457200" latinLnBrk="0">
      <a:defRPr sz="1200">
        <a:latin typeface="+mj-lt"/>
        <a:ea typeface="+mj-ea"/>
        <a:cs typeface="+mj-cs"/>
        <a:sym typeface="Calibri"/>
      </a:defRPr>
    </a:lvl3pPr>
    <a:lvl4pPr indent="685800" latinLnBrk="0">
      <a:defRPr sz="1200">
        <a:latin typeface="+mj-lt"/>
        <a:ea typeface="+mj-ea"/>
        <a:cs typeface="+mj-cs"/>
        <a:sym typeface="Calibri"/>
      </a:defRPr>
    </a:lvl4pPr>
    <a:lvl5pPr indent="914400" latinLnBrk="0">
      <a:defRPr sz="1200">
        <a:latin typeface="+mj-lt"/>
        <a:ea typeface="+mj-ea"/>
        <a:cs typeface="+mj-cs"/>
        <a:sym typeface="Calibri"/>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it-IT"/>
              <a:t>Fare clic per modificare lo stile del titolo dello schema</a:t>
            </a:r>
            <a:endParaRPr lang="en-US"/>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smtClean="0"/>
              <a:pPr/>
              <a:t>11/3/2025</a:t>
            </a:fld>
            <a:endParaRPr lang="en-US"/>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86CB4B4D-7CA3-9044-876B-883B54F8677D}" type="slidenum">
              <a:rPr lang="it-IT" smtClean="0"/>
              <a:t>‹N›</a:t>
            </a:fld>
            <a:endParaRPr lang="it-IT"/>
          </a:p>
        </p:txBody>
      </p:sp>
    </p:spTree>
    <p:extLst>
      <p:ext uri="{BB962C8B-B14F-4D97-AF65-F5344CB8AC3E}">
        <p14:creationId xmlns:p14="http://schemas.microsoft.com/office/powerpoint/2010/main" val="23386332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it-IT"/>
              <a:t>Fare clic per modificare lo stile del titolo dello schema</a:t>
            </a:r>
            <a:endParaRPr lang="en-US"/>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CB4B4D-7CA3-9044-876B-883B54F8677D}" type="slidenum">
              <a:rPr lang="it-IT" smtClean="0"/>
              <a:t>‹N›</a:t>
            </a:fld>
            <a:endParaRPr lang="it-IT"/>
          </a:p>
        </p:txBody>
      </p:sp>
    </p:spTree>
    <p:extLst>
      <p:ext uri="{BB962C8B-B14F-4D97-AF65-F5344CB8AC3E}">
        <p14:creationId xmlns:p14="http://schemas.microsoft.com/office/powerpoint/2010/main" val="1016685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it-IT"/>
              <a:t>Fare clic per modificare lo stile del titolo dello schema</a:t>
            </a:r>
            <a:endParaRPr lang="en-US"/>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smtClean="0"/>
              <a:pPr/>
              <a:t>11/3/2025</a:t>
            </a:fld>
            <a:endParaRPr lang="en-US"/>
          </a:p>
        </p:txBody>
      </p:sp>
      <p:sp>
        <p:nvSpPr>
          <p:cNvPr id="5" name="Footer Placeholder 4"/>
          <p:cNvSpPr>
            <a:spLocks noGrp="1"/>
          </p:cNvSpPr>
          <p:nvPr>
            <p:ph type="ftr" sz="quarter" idx="11"/>
          </p:nvPr>
        </p:nvSpPr>
        <p:spPr>
          <a:xfrm>
            <a:off x="774923" y="5951811"/>
            <a:ext cx="7896279" cy="365125"/>
          </a:xfrm>
        </p:spPr>
        <p:txBody>
          <a:bodyPr/>
          <a:lstStyle/>
          <a:p>
            <a:endParaRPr lang="en-US"/>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86CB4B4D-7CA3-9044-876B-883B54F8677D}" type="slidenum">
              <a:rPr lang="it-IT" smtClean="0"/>
              <a:t>‹N›</a:t>
            </a:fld>
            <a:endParaRPr lang="it-IT"/>
          </a:p>
        </p:txBody>
      </p:sp>
    </p:spTree>
    <p:extLst>
      <p:ext uri="{BB962C8B-B14F-4D97-AF65-F5344CB8AC3E}">
        <p14:creationId xmlns:p14="http://schemas.microsoft.com/office/powerpoint/2010/main" val="79844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1_Titolo, test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609600" y="274638"/>
            <a:ext cx="10972800" cy="1143000"/>
          </a:xfrm>
        </p:spPr>
        <p:txBody>
          <a:bodyPr/>
          <a:lstStyle/>
          <a:p>
            <a:r>
              <a:rPr lang="it-IT"/>
              <a:t>Fare clic per modificare lo stile del titolo</a:t>
            </a:r>
          </a:p>
        </p:txBody>
      </p:sp>
      <p:sp>
        <p:nvSpPr>
          <p:cNvPr id="3" name="Segnaposto testo 2"/>
          <p:cNvSpPr>
            <a:spLocks noGrp="1"/>
          </p:cNvSpPr>
          <p:nvPr>
            <p:ph type="body" sz="half" idx="1"/>
          </p:nvPr>
        </p:nvSpPr>
        <p:spPr>
          <a:xfrm>
            <a:off x="609600" y="1600201"/>
            <a:ext cx="53848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97600" y="1600201"/>
            <a:ext cx="53848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Date Placeholder 3">
            <a:extLst>
              <a:ext uri="{FF2B5EF4-FFF2-40B4-BE49-F238E27FC236}">
                <a16:creationId xmlns:a16="http://schemas.microsoft.com/office/drawing/2014/main" id="{95FB7BE5-2613-4BD0-92AC-20467F757E83}"/>
              </a:ext>
            </a:extLst>
          </p:cNvPr>
          <p:cNvSpPr>
            <a:spLocks noGrp="1"/>
          </p:cNvSpPr>
          <p:nvPr>
            <p:ph type="dt" sz="half" idx="10"/>
          </p:nvPr>
        </p:nvSpPr>
        <p:spPr/>
        <p:txBody>
          <a:bodyPr/>
          <a:lstStyle>
            <a:lvl1pPr>
              <a:defRPr/>
            </a:lvl1pPr>
          </a:lstStyle>
          <a:p>
            <a:pPr>
              <a:defRPr/>
            </a:pPr>
            <a:endParaRPr lang="it-IT" altLang="it-IT"/>
          </a:p>
        </p:txBody>
      </p:sp>
      <p:sp>
        <p:nvSpPr>
          <p:cNvPr id="6" name="Footer Placeholder 4">
            <a:extLst>
              <a:ext uri="{FF2B5EF4-FFF2-40B4-BE49-F238E27FC236}">
                <a16:creationId xmlns:a16="http://schemas.microsoft.com/office/drawing/2014/main" id="{1D146C05-8F38-478A-9BCC-E070EB621F4B}"/>
              </a:ext>
            </a:extLst>
          </p:cNvPr>
          <p:cNvSpPr>
            <a:spLocks noGrp="1"/>
          </p:cNvSpPr>
          <p:nvPr>
            <p:ph type="ftr" sz="quarter" idx="11"/>
          </p:nvPr>
        </p:nvSpPr>
        <p:spPr/>
        <p:txBody>
          <a:bodyPr/>
          <a:lstStyle>
            <a:lvl1pPr>
              <a:defRPr/>
            </a:lvl1pPr>
          </a:lstStyle>
          <a:p>
            <a:pPr>
              <a:defRPr/>
            </a:pPr>
            <a:endParaRPr lang="it-IT" altLang="it-IT"/>
          </a:p>
        </p:txBody>
      </p:sp>
      <p:sp>
        <p:nvSpPr>
          <p:cNvPr id="7" name="Slide Number Placeholder 5">
            <a:extLst>
              <a:ext uri="{FF2B5EF4-FFF2-40B4-BE49-F238E27FC236}">
                <a16:creationId xmlns:a16="http://schemas.microsoft.com/office/drawing/2014/main" id="{58ED8601-81E8-4D9B-82F7-3DCDD64F39C8}"/>
              </a:ext>
            </a:extLst>
          </p:cNvPr>
          <p:cNvSpPr>
            <a:spLocks noGrp="1"/>
          </p:cNvSpPr>
          <p:nvPr>
            <p:ph type="sldNum" sz="quarter" idx="12"/>
          </p:nvPr>
        </p:nvSpPr>
        <p:spPr/>
        <p:txBody>
          <a:bodyPr/>
          <a:lstStyle>
            <a:lvl1pPr>
              <a:defRPr/>
            </a:lvl1pPr>
          </a:lstStyle>
          <a:p>
            <a:pPr>
              <a:defRPr/>
            </a:pPr>
            <a:fld id="{E229E079-17E1-4807-A55D-AE788DDCFA58}" type="slidenum">
              <a:rPr lang="it-IT" altLang="it-IT"/>
              <a:pPr>
                <a:defRPr/>
              </a:pPr>
              <a:t>‹N›</a:t>
            </a:fld>
            <a:endParaRPr lang="it-IT" altLang="it-IT"/>
          </a:p>
        </p:txBody>
      </p:sp>
    </p:spTree>
    <p:extLst>
      <p:ext uri="{BB962C8B-B14F-4D97-AF65-F5344CB8AC3E}">
        <p14:creationId xmlns:p14="http://schemas.microsoft.com/office/powerpoint/2010/main" val="24070809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2" name="Title 1"/>
          <p:cNvSpPr>
            <a:spLocks noGrp="1"/>
          </p:cNvSpPr>
          <p:nvPr>
            <p:ph type="title"/>
          </p:nvPr>
        </p:nvSpPr>
        <p:spPr>
          <a:xfrm>
            <a:off x="581192" y="702156"/>
            <a:ext cx="11029616" cy="1013800"/>
          </a:xfrm>
        </p:spPr>
        <p:txBody>
          <a:bodyPr/>
          <a:lstStyle/>
          <a:p>
            <a:r>
              <a:rPr lang="it-IT"/>
              <a:t>Fare clic per modificare lo stile del titolo dello schema</a:t>
            </a:r>
            <a:endParaRPr lang="en-US"/>
          </a:p>
        </p:txBody>
      </p:sp>
      <p:sp>
        <p:nvSpPr>
          <p:cNvPr id="3" name="Content Placeholder 2"/>
          <p:cNvSpPr>
            <a:spLocks noGrp="1"/>
          </p:cNvSpPr>
          <p:nvPr>
            <p:ph idx="1"/>
          </p:nvPr>
        </p:nvSpPr>
        <p:spPr>
          <a:xfrm>
            <a:off x="581192" y="2180496"/>
            <a:ext cx="11029615" cy="3678303"/>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558300" y="5956137"/>
            <a:ext cx="1052508" cy="365125"/>
          </a:xfrm>
        </p:spPr>
        <p:txBody>
          <a:bodyPr/>
          <a:lstStyle/>
          <a:p>
            <a:fld id="{86CB4B4D-7CA3-9044-876B-883B54F8677D}" type="slidenum">
              <a:rPr lang="it-IT" smtClean="0"/>
              <a:t>‹N›</a:t>
            </a:fld>
            <a:endParaRPr lang="it-IT"/>
          </a:p>
        </p:txBody>
      </p:sp>
    </p:spTree>
    <p:extLst>
      <p:ext uri="{BB962C8B-B14F-4D97-AF65-F5344CB8AC3E}">
        <p14:creationId xmlns:p14="http://schemas.microsoft.com/office/powerpoint/2010/main" val="1949064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it-IT"/>
              <a:t>Fare clic per modificare lo stile del titolo dello schema</a:t>
            </a:r>
            <a:endParaRPr lang="en-US"/>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11/3/2025</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86CB4B4D-7CA3-9044-876B-883B54F8677D}" type="slidenum">
              <a:rPr lang="it-IT" smtClean="0"/>
              <a:t>‹N›</a:t>
            </a:fld>
            <a:endParaRPr lang="it-IT"/>
          </a:p>
        </p:txBody>
      </p:sp>
    </p:spTree>
    <p:extLst>
      <p:ext uri="{BB962C8B-B14F-4D97-AF65-F5344CB8AC3E}">
        <p14:creationId xmlns:p14="http://schemas.microsoft.com/office/powerpoint/2010/main" val="12042629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it-IT"/>
              <a:t>Fare clic per modificare lo stile del titolo dello schema</a:t>
            </a:r>
            <a:endParaRPr lang="en-US"/>
          </a:p>
        </p:txBody>
      </p:sp>
      <p:sp>
        <p:nvSpPr>
          <p:cNvPr id="3" name="Content Placeholder 2"/>
          <p:cNvSpPr>
            <a:spLocks noGrp="1"/>
          </p:cNvSpPr>
          <p:nvPr>
            <p:ph sz="half" idx="1"/>
          </p:nvPr>
        </p:nvSpPr>
        <p:spPr>
          <a:xfrm>
            <a:off x="581193" y="2228003"/>
            <a:ext cx="5422390" cy="363304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Content Placeholder 3"/>
          <p:cNvSpPr>
            <a:spLocks noGrp="1"/>
          </p:cNvSpPr>
          <p:nvPr>
            <p:ph sz="half" idx="2"/>
          </p:nvPr>
        </p:nvSpPr>
        <p:spPr>
          <a:xfrm>
            <a:off x="6188417" y="2228003"/>
            <a:ext cx="5422392" cy="363304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Date Placeholder 4"/>
          <p:cNvSpPr>
            <a:spLocks noGrp="1"/>
          </p:cNvSpPr>
          <p:nvPr>
            <p:ph type="dt" sz="half" idx="10"/>
          </p:nvPr>
        </p:nvSpPr>
        <p:spPr/>
        <p:txBody>
          <a:bodyPr/>
          <a:lstStyle/>
          <a:p>
            <a:fld id="{B61BEF0D-F0BB-DE4B-95CE-6DB70DBA9567}" type="datetimeFigureOut">
              <a:rPr lang="en-US" smtClean="0"/>
              <a:pPr/>
              <a:t>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CB4B4D-7CA3-9044-876B-883B54F8677D}" type="slidenum">
              <a:rPr lang="it-IT" smtClean="0"/>
              <a:t>‹N›</a:t>
            </a:fld>
            <a:endParaRPr lang="it-IT"/>
          </a:p>
        </p:txBody>
      </p:sp>
    </p:spTree>
    <p:extLst>
      <p:ext uri="{BB962C8B-B14F-4D97-AF65-F5344CB8AC3E}">
        <p14:creationId xmlns:p14="http://schemas.microsoft.com/office/powerpoint/2010/main" val="35336936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it-IT"/>
              <a:t>Fare clic per modificare lo stile del titolo dello schema</a:t>
            </a:r>
            <a:endParaRPr lang="en-US"/>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7" name="Date Placeholder 6"/>
          <p:cNvSpPr>
            <a:spLocks noGrp="1"/>
          </p:cNvSpPr>
          <p:nvPr>
            <p:ph type="dt" sz="half" idx="10"/>
          </p:nvPr>
        </p:nvSpPr>
        <p:spPr/>
        <p:txBody>
          <a:bodyPr/>
          <a:lstStyle/>
          <a:p>
            <a:fld id="{B61BEF0D-F0BB-DE4B-95CE-6DB70DBA9567}" type="datetimeFigureOut">
              <a:rPr lang="en-US" smtClean="0"/>
              <a:pPr/>
              <a:t>11/3/2025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CB4B4D-7CA3-9044-876B-883B54F8677D}" type="slidenum">
              <a:rPr lang="it-IT" smtClean="0"/>
              <a:t>‹N›</a:t>
            </a:fld>
            <a:endParaRPr lang="it-IT"/>
          </a:p>
        </p:txBody>
      </p:sp>
    </p:spTree>
    <p:extLst>
      <p:ext uri="{BB962C8B-B14F-4D97-AF65-F5344CB8AC3E}">
        <p14:creationId xmlns:p14="http://schemas.microsoft.com/office/powerpoint/2010/main" val="3154971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it-IT"/>
              <a:t>Fare clic per modificare lo stile del titolo dello schema</a:t>
            </a:r>
            <a:endParaRPr lang="en-US"/>
          </a:p>
        </p:txBody>
      </p:sp>
      <p:sp>
        <p:nvSpPr>
          <p:cNvPr id="3" name="Date Placeholder 2"/>
          <p:cNvSpPr>
            <a:spLocks noGrp="1"/>
          </p:cNvSpPr>
          <p:nvPr>
            <p:ph type="dt" sz="half" idx="10"/>
          </p:nvPr>
        </p:nvSpPr>
        <p:spPr/>
        <p:txBody>
          <a:bodyPr/>
          <a:lstStyle/>
          <a:p>
            <a:fld id="{B61BEF0D-F0BB-DE4B-95CE-6DB70DBA9567}" type="datetimeFigureOut">
              <a:rPr lang="en-US" smtClean="0"/>
              <a:pPr/>
              <a:t>11/3/2025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CB4B4D-7CA3-9044-876B-883B54F8677D}" type="slidenum">
              <a:rPr lang="it-IT" smtClean="0"/>
              <a:t>‹N›</a:t>
            </a:fld>
            <a:endParaRPr lang="it-IT"/>
          </a:p>
        </p:txBody>
      </p:sp>
    </p:spTree>
    <p:extLst>
      <p:ext uri="{BB962C8B-B14F-4D97-AF65-F5344CB8AC3E}">
        <p14:creationId xmlns:p14="http://schemas.microsoft.com/office/powerpoint/2010/main" val="3889487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CB4B4D-7CA3-9044-876B-883B54F8677D}" type="slidenum">
              <a:rPr lang="it-IT" smtClean="0"/>
              <a:t>‹N›</a:t>
            </a:fld>
            <a:endParaRPr lang="it-IT"/>
          </a:p>
        </p:txBody>
      </p:sp>
    </p:spTree>
    <p:extLst>
      <p:ext uri="{BB962C8B-B14F-4D97-AF65-F5344CB8AC3E}">
        <p14:creationId xmlns:p14="http://schemas.microsoft.com/office/powerpoint/2010/main" val="38431788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it-IT"/>
              <a:t>Fare clic per modificare lo stile del titolo dello schema</a:t>
            </a:r>
            <a:endParaRPr lang="en-US"/>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11/3/2025</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86CB4B4D-7CA3-9044-876B-883B54F8677D}" type="slidenum">
              <a:rPr lang="it-IT" smtClean="0"/>
              <a:t>‹N›</a:t>
            </a:fld>
            <a:endParaRPr lang="it-IT"/>
          </a:p>
        </p:txBody>
      </p:sp>
    </p:spTree>
    <p:extLst>
      <p:ext uri="{BB962C8B-B14F-4D97-AF65-F5344CB8AC3E}">
        <p14:creationId xmlns:p14="http://schemas.microsoft.com/office/powerpoint/2010/main" val="37729312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it-IT"/>
              <a:t>Fare clic per modificare lo stile del titolo dello schema</a:t>
            </a:r>
            <a:endParaRPr lang="en-US"/>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smtClean="0"/>
              <a:pPr/>
              <a:t>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CB4B4D-7CA3-9044-876B-883B54F8677D}" type="slidenum">
              <a:rPr lang="it-IT" smtClean="0"/>
              <a:t>‹N›</a:t>
            </a:fld>
            <a:endParaRPr lang="it-IT"/>
          </a:p>
        </p:txBody>
      </p:sp>
    </p:spTree>
    <p:extLst>
      <p:ext uri="{BB962C8B-B14F-4D97-AF65-F5344CB8AC3E}">
        <p14:creationId xmlns:p14="http://schemas.microsoft.com/office/powerpoint/2010/main" val="1497118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it-IT"/>
              <a:t>Fare clic per modificare lo stile del titolo dello schema</a:t>
            </a:r>
            <a:endParaRPr lang="en-US"/>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smtClean="0"/>
              <a:pPr/>
              <a:t>11/3/2025</a:t>
            </a:fld>
            <a:endParaRPr lang="en-US"/>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86CB4B4D-7CA3-9044-876B-883B54F8677D}" type="slidenum">
              <a:rPr lang="it-IT" smtClean="0"/>
              <a:t>‹N›</a:t>
            </a:fld>
            <a:endParaRPr lang="it-IT"/>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Tree>
    <p:extLst>
      <p:ext uri="{BB962C8B-B14F-4D97-AF65-F5344CB8AC3E}">
        <p14:creationId xmlns:p14="http://schemas.microsoft.com/office/powerpoint/2010/main" val="3847174181"/>
      </p:ext>
    </p:extLst>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 id="2147483727" r:id="rId12"/>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hyperlink" Target="https://www.visitbritain.com/it/it/inghilterra/inghilterra-centrale/oxford" TargetMode="Externa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hyperlink" Target="https://www.lastrolabio.it/"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png"/><Relationship Id="rId1" Type="http://schemas.openxmlformats.org/officeDocument/2006/relationships/slideLayout" Target="../slideLayouts/slideLayout2.xml"/><Relationship Id="rId4" Type="http://schemas.openxmlformats.org/officeDocument/2006/relationships/image" Target="../media/image23.jpeg"/></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lastrolabio.it/come-passare-una-splendida-giornata-destate-nei-cotswolds/" TargetMode="External"/><Relationship Id="rId2" Type="http://schemas.openxmlformats.org/officeDocument/2006/relationships/hyperlink" Target="https://it.wikipedia.org/wiki/Cirencester" TargetMode="External"/><Relationship Id="rId1" Type="http://schemas.openxmlformats.org/officeDocument/2006/relationships/slideLayout" Target="../slideLayouts/slideLayout2.xml"/><Relationship Id="rId5" Type="http://schemas.openxmlformats.org/officeDocument/2006/relationships/image" Target="../media/image3.jpg"/><Relationship Id="rId4" Type="http://schemas.openxmlformats.org/officeDocument/2006/relationships/hyperlink" Target="https://www.lastrolabio.it/destinazione/vacanze-studio-gran-bretagna-oxford/"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it.wikipedia.org/wiki/Cirencester" TargetMode="External"/><Relationship Id="rId2" Type="http://schemas.openxmlformats.org/officeDocument/2006/relationships/hyperlink" Target="https://www.rau.ac.uk/about-us" TargetMode="External"/><Relationship Id="rId1" Type="http://schemas.openxmlformats.org/officeDocument/2006/relationships/slideLayout" Target="../slideLayouts/slideLayout8.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Layout" Target="../slideLayouts/slideLayout8.xml"/><Relationship Id="rId4" Type="http://schemas.openxmlformats.org/officeDocument/2006/relationships/image" Target="../media/image9.jpeg"/></Relationships>
</file>

<file path=ppt/slides/_rels/slide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contenuto 5">
            <a:extLst>
              <a:ext uri="{FF2B5EF4-FFF2-40B4-BE49-F238E27FC236}">
                <a16:creationId xmlns:a16="http://schemas.microsoft.com/office/drawing/2014/main" id="{63728FF8-8F52-C469-69A2-31CCF1958CE4}"/>
              </a:ext>
            </a:extLst>
          </p:cNvPr>
          <p:cNvSpPr>
            <a:spLocks noGrp="1"/>
          </p:cNvSpPr>
          <p:nvPr>
            <p:ph idx="1"/>
          </p:nvPr>
        </p:nvSpPr>
        <p:spPr>
          <a:xfrm>
            <a:off x="484605" y="573403"/>
            <a:ext cx="10756489" cy="4706520"/>
          </a:xfrm>
        </p:spPr>
        <p:txBody>
          <a:bodyPr>
            <a:normAutofit fontScale="70000" lnSpcReduction="20000"/>
          </a:bodyPr>
          <a:lstStyle/>
          <a:p>
            <a:pPr marL="0" indent="0">
              <a:buNone/>
            </a:pPr>
            <a:r>
              <a:rPr lang="it-IT" sz="2800">
                <a:latin typeface="Calibri Light" panose="020F0302020204030204" pitchFamily="34" charset="0"/>
                <a:ea typeface="Calibri Light" panose="020F0302020204030204" pitchFamily="34" charset="0"/>
                <a:cs typeface="Calibri Light" panose="020F0302020204030204" pitchFamily="34" charset="0"/>
              </a:rPr>
              <a:t>Chi usufruisce di un servizio sa che lo si può apprezzare solo ad esperienza conclusa mentre durante la fase di scelta bisogna più che altro fidarsi. Poiché la buona riuscita di un servizio, come una Vacanza Studio dipende da numerosi fattori, talvolta anche imprevedibili, L’astrolabio non chiede una fiducia ad occhi chiusi, ma dichiara pubblicamente i principi ai quali tutta la sua organizzazione deve attenersi in ogni azione, quei valori per cui siamo apprezzati da più di quarant’anni: </a:t>
            </a:r>
          </a:p>
          <a:p>
            <a:pPr marL="0" indent="0">
              <a:buNone/>
            </a:pPr>
            <a:r>
              <a:rPr lang="it-IT" sz="2800">
                <a:latin typeface="Calibri Light" panose="020F0302020204030204" pitchFamily="34" charset="0"/>
                <a:ea typeface="Calibri Light" panose="020F0302020204030204" pitchFamily="34" charset="0"/>
                <a:cs typeface="Calibri Light" panose="020F0302020204030204" pitchFamily="34" charset="0"/>
              </a:rPr>
              <a:t>• </a:t>
            </a:r>
            <a:r>
              <a:rPr lang="it-IT" sz="2800" b="1">
                <a:latin typeface="Calibri Light" panose="020F0302020204030204" pitchFamily="34" charset="0"/>
                <a:ea typeface="Calibri Light" panose="020F0302020204030204" pitchFamily="34" charset="0"/>
                <a:cs typeface="Calibri Light" panose="020F0302020204030204" pitchFamily="34" charset="0"/>
              </a:rPr>
              <a:t>Trasparenza</a:t>
            </a:r>
            <a:r>
              <a:rPr lang="it-IT" sz="2800">
                <a:latin typeface="Calibri Light" panose="020F0302020204030204" pitchFamily="34" charset="0"/>
                <a:ea typeface="Calibri Light" panose="020F0302020204030204" pitchFamily="34" charset="0"/>
                <a:cs typeface="Calibri Light" panose="020F0302020204030204" pitchFamily="34" charset="0"/>
              </a:rPr>
              <a:t>: operiamo affinché ogni promessa, fatta a famiglie, studenti e Capigruppo, sia chiara, comprensibile e venga mantenuta. </a:t>
            </a:r>
          </a:p>
          <a:p>
            <a:pPr marL="0" indent="0">
              <a:buNone/>
            </a:pPr>
            <a:r>
              <a:rPr lang="it-IT" sz="2800">
                <a:latin typeface="Calibri Light" panose="020F0302020204030204" pitchFamily="34" charset="0"/>
                <a:ea typeface="Calibri Light" panose="020F0302020204030204" pitchFamily="34" charset="0"/>
                <a:cs typeface="Calibri Light" panose="020F0302020204030204" pitchFamily="34" charset="0"/>
              </a:rPr>
              <a:t>• </a:t>
            </a:r>
            <a:r>
              <a:rPr lang="it-IT" sz="2800" b="1">
                <a:latin typeface="Calibri Light" panose="020F0302020204030204" pitchFamily="34" charset="0"/>
                <a:ea typeface="Calibri Light" panose="020F0302020204030204" pitchFamily="34" charset="0"/>
                <a:cs typeface="Calibri Light" panose="020F0302020204030204" pitchFamily="34" charset="0"/>
              </a:rPr>
              <a:t>Cooperazione</a:t>
            </a:r>
            <a:r>
              <a:rPr lang="it-IT" sz="2800">
                <a:latin typeface="Calibri Light" panose="020F0302020204030204" pitchFamily="34" charset="0"/>
                <a:ea typeface="Calibri Light" panose="020F0302020204030204" pitchFamily="34" charset="0"/>
                <a:cs typeface="Calibri Light" panose="020F0302020204030204" pitchFamily="34" charset="0"/>
              </a:rPr>
              <a:t>: ci adoperiamo con ogni mezzo perché l’esperienza del singolo ragazzo sia proficua e trascorra serena. I nostri storici Capigruppo, gli </a:t>
            </a:r>
            <a:r>
              <a:rPr lang="it-IT" sz="2800" err="1">
                <a:latin typeface="Calibri Light" panose="020F0302020204030204" pitchFamily="34" charset="0"/>
                <a:ea typeface="Calibri Light" panose="020F0302020204030204" pitchFamily="34" charset="0"/>
                <a:cs typeface="Calibri Light" panose="020F0302020204030204" pitchFamily="34" charset="0"/>
              </a:rPr>
              <a:t>Italian</a:t>
            </a:r>
            <a:r>
              <a:rPr lang="it-IT" sz="2800">
                <a:latin typeface="Calibri Light" panose="020F0302020204030204" pitchFamily="34" charset="0"/>
                <a:ea typeface="Calibri Light" panose="020F0302020204030204" pitchFamily="34" charset="0"/>
                <a:cs typeface="Calibri Light" panose="020F0302020204030204" pitchFamily="34" charset="0"/>
              </a:rPr>
              <a:t> </a:t>
            </a:r>
            <a:r>
              <a:rPr lang="it-IT" sz="2800" err="1">
                <a:latin typeface="Calibri Light" panose="020F0302020204030204" pitchFamily="34" charset="0"/>
                <a:ea typeface="Calibri Light" panose="020F0302020204030204" pitchFamily="34" charset="0"/>
                <a:cs typeface="Calibri Light" panose="020F0302020204030204" pitchFamily="34" charset="0"/>
              </a:rPr>
              <a:t>Coordinators</a:t>
            </a:r>
            <a:r>
              <a:rPr lang="it-IT" sz="2800">
                <a:latin typeface="Calibri Light" panose="020F0302020204030204" pitchFamily="34" charset="0"/>
                <a:ea typeface="Calibri Light" panose="020F0302020204030204" pitchFamily="34" charset="0"/>
                <a:cs typeface="Calibri Light" panose="020F0302020204030204" pitchFamily="34" charset="0"/>
              </a:rPr>
              <a:t> e l’esperto Staff delle scuole in loco, sono deputati ad essere sempre presenti per garantire la perfetta riuscita della Vacanza Studio. </a:t>
            </a:r>
          </a:p>
          <a:p>
            <a:pPr marL="0" indent="0">
              <a:buNone/>
            </a:pPr>
            <a:r>
              <a:rPr lang="it-IT" sz="2800">
                <a:latin typeface="Calibri Light" panose="020F0302020204030204" pitchFamily="34" charset="0"/>
                <a:ea typeface="Calibri Light" panose="020F0302020204030204" pitchFamily="34" charset="0"/>
                <a:cs typeface="Calibri Light" panose="020F0302020204030204" pitchFamily="34" charset="0"/>
              </a:rPr>
              <a:t>• </a:t>
            </a:r>
            <a:r>
              <a:rPr lang="it-IT" sz="2800" b="1">
                <a:latin typeface="Calibri Light" panose="020F0302020204030204" pitchFamily="34" charset="0"/>
                <a:ea typeface="Calibri Light" panose="020F0302020204030204" pitchFamily="34" charset="0"/>
                <a:cs typeface="Calibri Light" panose="020F0302020204030204" pitchFamily="34" charset="0"/>
              </a:rPr>
              <a:t>Sicurezza</a:t>
            </a:r>
            <a:r>
              <a:rPr lang="it-IT" sz="2800">
                <a:latin typeface="Calibri Light" panose="020F0302020204030204" pitchFamily="34" charset="0"/>
                <a:ea typeface="Calibri Light" panose="020F0302020204030204" pitchFamily="34" charset="0"/>
                <a:cs typeface="Calibri Light" panose="020F0302020204030204" pitchFamily="34" charset="0"/>
              </a:rPr>
              <a:t>: ci impegniamo a garantire un’esperienza di viaggio tranquilla, priva di rischi prevedibili, supportando Capigruppo e studenti nella gestione e risoluzione degli eventuali imprevisti. </a:t>
            </a:r>
          </a:p>
          <a:p>
            <a:pPr marL="0" indent="0">
              <a:buNone/>
            </a:pPr>
            <a:r>
              <a:rPr lang="it-IT" sz="2800">
                <a:latin typeface="Calibri Light" panose="020F0302020204030204" pitchFamily="34" charset="0"/>
                <a:ea typeface="Calibri Light" panose="020F0302020204030204" pitchFamily="34" charset="0"/>
                <a:cs typeface="Calibri Light" panose="020F0302020204030204" pitchFamily="34" charset="0"/>
              </a:rPr>
              <a:t>• </a:t>
            </a:r>
            <a:r>
              <a:rPr lang="it-IT" sz="2800" b="1">
                <a:latin typeface="Calibri Light" panose="020F0302020204030204" pitchFamily="34" charset="0"/>
                <a:ea typeface="Calibri Light" panose="020F0302020204030204" pitchFamily="34" charset="0"/>
                <a:cs typeface="Calibri Light" panose="020F0302020204030204" pitchFamily="34" charset="0"/>
              </a:rPr>
              <a:t>Cultura</a:t>
            </a:r>
            <a:r>
              <a:rPr lang="it-IT" sz="2800">
                <a:latin typeface="Calibri Light" panose="020F0302020204030204" pitchFamily="34" charset="0"/>
                <a:ea typeface="Calibri Light" panose="020F0302020204030204" pitchFamily="34" charset="0"/>
                <a:cs typeface="Calibri Light" panose="020F0302020204030204" pitchFamily="34" charset="0"/>
              </a:rPr>
              <a:t>: proponiamo corsi riconosciuti dal British </a:t>
            </a:r>
            <a:r>
              <a:rPr lang="it-IT" sz="2800" err="1">
                <a:latin typeface="Calibri Light" panose="020F0302020204030204" pitchFamily="34" charset="0"/>
                <a:ea typeface="Calibri Light" panose="020F0302020204030204" pitchFamily="34" charset="0"/>
                <a:cs typeface="Calibri Light" panose="020F0302020204030204" pitchFamily="34" charset="0"/>
              </a:rPr>
              <a:t>Council</a:t>
            </a:r>
            <a:r>
              <a:rPr lang="it-IT" sz="2800">
                <a:latin typeface="Calibri Light" panose="020F0302020204030204" pitchFamily="34" charset="0"/>
                <a:ea typeface="Calibri Light" panose="020F0302020204030204" pitchFamily="34" charset="0"/>
                <a:cs typeface="Calibri Light" panose="020F0302020204030204" pitchFamily="34" charset="0"/>
              </a:rPr>
              <a:t>, perché da sempre diamo la massima importanza alla didattica e alla preparazione culturale e linguistica dei Docenti.</a:t>
            </a:r>
            <a:endParaRPr lang="it-IT">
              <a:solidFill>
                <a:srgbClr val="4A4E57"/>
              </a:solidFill>
              <a:latin typeface="Calibri Light" panose="020F0302020204030204" pitchFamily="34" charset="0"/>
              <a:ea typeface="Calibri Light" panose="020F0302020204030204" pitchFamily="34" charset="0"/>
              <a:cs typeface="Calibri Light" panose="020F0302020204030204" pitchFamily="34" charset="0"/>
            </a:endParaRPr>
          </a:p>
        </p:txBody>
      </p:sp>
      <p:pic>
        <p:nvPicPr>
          <p:cNvPr id="4" name="Immagine 3">
            <a:extLst>
              <a:ext uri="{FF2B5EF4-FFF2-40B4-BE49-F238E27FC236}">
                <a16:creationId xmlns:a16="http://schemas.microsoft.com/office/drawing/2014/main" id="{D71A84C8-FCE7-2351-D970-7642DC4551A7}"/>
              </a:ext>
            </a:extLst>
          </p:cNvPr>
          <p:cNvPicPr>
            <a:picLocks noChangeAspect="1"/>
          </p:cNvPicPr>
          <p:nvPr/>
        </p:nvPicPr>
        <p:blipFill>
          <a:blip r:embed="rId2"/>
          <a:stretch>
            <a:fillRect/>
          </a:stretch>
        </p:blipFill>
        <p:spPr>
          <a:xfrm rot="5400000">
            <a:off x="1810487" y="3845617"/>
            <a:ext cx="1219321" cy="3871085"/>
          </a:xfrm>
          <a:prstGeom prst="rect">
            <a:avLst/>
          </a:prstGeom>
        </p:spPr>
      </p:pic>
    </p:spTree>
    <p:extLst>
      <p:ext uri="{BB962C8B-B14F-4D97-AF65-F5344CB8AC3E}">
        <p14:creationId xmlns:p14="http://schemas.microsoft.com/office/powerpoint/2010/main" val="756747647"/>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826DC31-189C-1F25-50AE-009925BDB303}"/>
              </a:ext>
            </a:extLst>
          </p:cNvPr>
          <p:cNvSpPr>
            <a:spLocks noGrp="1"/>
          </p:cNvSpPr>
          <p:nvPr>
            <p:ph idx="1"/>
          </p:nvPr>
        </p:nvSpPr>
        <p:spPr>
          <a:xfrm>
            <a:off x="447816" y="1229032"/>
            <a:ext cx="7771952" cy="2965546"/>
          </a:xfrm>
        </p:spPr>
        <p:txBody>
          <a:bodyPr>
            <a:normAutofit/>
          </a:bodyPr>
          <a:lstStyle/>
          <a:p>
            <a:pPr marL="0" indent="0">
              <a:buNone/>
            </a:pPr>
            <a:r>
              <a:rPr lang="it-IT" sz="2800" u="sng" dirty="0">
                <a:latin typeface="Calibri" panose="020F0502020204030204" pitchFamily="34" charset="0"/>
                <a:ea typeface="Calibri" panose="020F0502020204030204" pitchFamily="34" charset="0"/>
                <a:cs typeface="Calibri" panose="020F0502020204030204" pitchFamily="34" charset="0"/>
              </a:rPr>
              <a:t>CARDIFF</a:t>
            </a:r>
            <a:r>
              <a:rPr lang="it-IT" sz="3100" u="sng" dirty="0">
                <a:latin typeface="Calibri" panose="020F0502020204030204" pitchFamily="34" charset="0"/>
                <a:ea typeface="Calibri" panose="020F0502020204030204" pitchFamily="34" charset="0"/>
                <a:cs typeface="Calibri" panose="020F0502020204030204" pitchFamily="34" charset="0"/>
              </a:rPr>
              <a:t>:</a:t>
            </a:r>
            <a:br>
              <a:rPr lang="it-IT" sz="3100" u="sng" dirty="0">
                <a:latin typeface="Calibri" panose="020F0502020204030204" pitchFamily="34" charset="0"/>
                <a:ea typeface="Calibri" panose="020F0502020204030204" pitchFamily="34" charset="0"/>
                <a:cs typeface="Calibri" panose="020F0502020204030204" pitchFamily="34" charset="0"/>
              </a:rPr>
            </a:br>
            <a:endParaRPr lang="it-IT" u="sng" dirty="0">
              <a:latin typeface="Calibri" panose="020F0502020204030204" pitchFamily="34" charset="0"/>
              <a:ea typeface="Calibri" panose="020F0502020204030204" pitchFamily="34" charset="0"/>
              <a:cs typeface="Calibri" panose="020F0502020204030204" pitchFamily="34" charset="0"/>
            </a:endParaRPr>
          </a:p>
          <a:p>
            <a:r>
              <a:rPr lang="it-IT" dirty="0" err="1">
                <a:latin typeface="Calibri Light" panose="020F0302020204030204" pitchFamily="34" charset="0"/>
                <a:ea typeface="Calibri Light" panose="020F0302020204030204" pitchFamily="34" charset="0"/>
                <a:cs typeface="Calibri Light" panose="020F0302020204030204" pitchFamily="34" charset="0"/>
              </a:rPr>
              <a:t>Guided</a:t>
            </a:r>
            <a:r>
              <a:rPr lang="it-IT" dirty="0">
                <a:latin typeface="Calibri Light" panose="020F0302020204030204" pitchFamily="34" charset="0"/>
                <a:ea typeface="Calibri Light" panose="020F0302020204030204" pitchFamily="34" charset="0"/>
                <a:cs typeface="Calibri Light" panose="020F0302020204030204" pitchFamily="34" charset="0"/>
              </a:rPr>
              <a:t> </a:t>
            </a:r>
            <a:r>
              <a:rPr lang="it-IT" dirty="0" err="1">
                <a:latin typeface="Calibri Light" panose="020F0302020204030204" pitchFamily="34" charset="0"/>
                <a:ea typeface="Calibri Light" panose="020F0302020204030204" pitchFamily="34" charset="0"/>
                <a:cs typeface="Calibri Light" panose="020F0302020204030204" pitchFamily="34" charset="0"/>
              </a:rPr>
              <a:t>sightseen</a:t>
            </a:r>
            <a:r>
              <a:rPr lang="it-IT" dirty="0">
                <a:latin typeface="Calibri Light" panose="020F0302020204030204" pitchFamily="34" charset="0"/>
                <a:ea typeface="Calibri Light" panose="020F0302020204030204" pitchFamily="34" charset="0"/>
                <a:cs typeface="Calibri Light" panose="020F0302020204030204" pitchFamily="34" charset="0"/>
              </a:rPr>
              <a:t> tour della città, principale centro commerciale del Galles e sede del parlamento gallese. Visita del </a:t>
            </a:r>
            <a:r>
              <a:rPr lang="it-IT" b="1" dirty="0">
                <a:latin typeface="Calibri Light" panose="020F0302020204030204" pitchFamily="34" charset="0"/>
                <a:ea typeface="Calibri Light" panose="020F0302020204030204" pitchFamily="34" charset="0"/>
                <a:cs typeface="Calibri Light" panose="020F0302020204030204" pitchFamily="34" charset="0"/>
              </a:rPr>
              <a:t>Castello</a:t>
            </a:r>
            <a:r>
              <a:rPr lang="it-IT" dirty="0">
                <a:latin typeface="Calibri Light" panose="020F0302020204030204" pitchFamily="34" charset="0"/>
                <a:ea typeface="Calibri Light" panose="020F0302020204030204" pitchFamily="34" charset="0"/>
                <a:cs typeface="Calibri Light" panose="020F0302020204030204" pitchFamily="34" charset="0"/>
              </a:rPr>
              <a:t>, circondato dal rigoglioso </a:t>
            </a:r>
            <a:r>
              <a:rPr lang="it-IT" dirty="0" err="1">
                <a:latin typeface="Calibri Light" panose="020F0302020204030204" pitchFamily="34" charset="0"/>
                <a:ea typeface="Calibri Light" panose="020F0302020204030204" pitchFamily="34" charset="0"/>
                <a:cs typeface="Calibri Light" panose="020F0302020204030204" pitchFamily="34" charset="0"/>
              </a:rPr>
              <a:t>Bute</a:t>
            </a:r>
            <a:r>
              <a:rPr lang="it-IT" dirty="0">
                <a:latin typeface="Calibri Light" panose="020F0302020204030204" pitchFamily="34" charset="0"/>
                <a:ea typeface="Calibri Light" panose="020F0302020204030204" pitchFamily="34" charset="0"/>
                <a:cs typeface="Calibri Light" panose="020F0302020204030204" pitchFamily="34" charset="0"/>
              </a:rPr>
              <a:t> Park, che vanta una storia di due millenni.</a:t>
            </a:r>
          </a:p>
        </p:txBody>
      </p:sp>
      <p:pic>
        <p:nvPicPr>
          <p:cNvPr id="6" name="Immagine 5">
            <a:extLst>
              <a:ext uri="{FF2B5EF4-FFF2-40B4-BE49-F238E27FC236}">
                <a16:creationId xmlns:a16="http://schemas.microsoft.com/office/drawing/2014/main" id="{DA9AE905-FC1B-22DE-C03E-AE7C50EEE56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57439" y="759759"/>
            <a:ext cx="3086745" cy="4115660"/>
          </a:xfrm>
          <a:prstGeom prst="rect">
            <a:avLst/>
          </a:prstGeom>
        </p:spPr>
      </p:pic>
    </p:spTree>
    <p:extLst>
      <p:ext uri="{BB962C8B-B14F-4D97-AF65-F5344CB8AC3E}">
        <p14:creationId xmlns:p14="http://schemas.microsoft.com/office/powerpoint/2010/main" val="3443701844"/>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826DC31-189C-1F25-50AE-009925BDB303}"/>
              </a:ext>
            </a:extLst>
          </p:cNvPr>
          <p:cNvSpPr>
            <a:spLocks noGrp="1"/>
          </p:cNvSpPr>
          <p:nvPr>
            <p:ph idx="1"/>
          </p:nvPr>
        </p:nvSpPr>
        <p:spPr>
          <a:xfrm>
            <a:off x="477313" y="765859"/>
            <a:ext cx="5389796" cy="4048215"/>
          </a:xfrm>
        </p:spPr>
        <p:txBody>
          <a:bodyPr>
            <a:normAutofit/>
          </a:bodyPr>
          <a:lstStyle/>
          <a:p>
            <a:pPr marL="0" indent="0">
              <a:buNone/>
            </a:pPr>
            <a:r>
              <a:rPr lang="it-IT" sz="2800" u="sng" dirty="0">
                <a:latin typeface="Calibri" panose="020F0502020204030204" pitchFamily="34" charset="0"/>
                <a:ea typeface="Calibri" panose="020F0502020204030204" pitchFamily="34" charset="0"/>
                <a:cs typeface="Calibri" panose="020F0502020204030204" pitchFamily="34" charset="0"/>
              </a:rPr>
              <a:t>OXFORD</a:t>
            </a:r>
            <a:r>
              <a:rPr lang="it-IT" sz="3100" u="sng" dirty="0">
                <a:latin typeface="Calibri" panose="020F0502020204030204" pitchFamily="34" charset="0"/>
                <a:ea typeface="Calibri" panose="020F0502020204030204" pitchFamily="34" charset="0"/>
                <a:cs typeface="Calibri" panose="020F0502020204030204" pitchFamily="34" charset="0"/>
              </a:rPr>
              <a:t>:</a:t>
            </a:r>
            <a:br>
              <a:rPr lang="it-IT" sz="3100" u="sng" dirty="0">
                <a:latin typeface="Calibri" panose="020F0502020204030204" pitchFamily="34" charset="0"/>
                <a:ea typeface="Calibri" panose="020F0502020204030204" pitchFamily="34" charset="0"/>
                <a:cs typeface="Calibri" panose="020F0502020204030204" pitchFamily="34" charset="0"/>
              </a:rPr>
            </a:br>
            <a:endParaRPr lang="it-IT" sz="3100" u="sng" dirty="0">
              <a:latin typeface="Calibri" panose="020F0502020204030204" pitchFamily="34" charset="0"/>
              <a:ea typeface="Calibri" panose="020F0502020204030204" pitchFamily="34" charset="0"/>
              <a:cs typeface="Calibri" panose="020F0502020204030204" pitchFamily="34" charset="0"/>
            </a:endParaRPr>
          </a:p>
          <a:p>
            <a:r>
              <a:rPr lang="it-IT" dirty="0">
                <a:latin typeface="Calibri Light" panose="020F0302020204030204" pitchFamily="34" charset="0"/>
                <a:ea typeface="Calibri Light" panose="020F0302020204030204" pitchFamily="34" charset="0"/>
                <a:cs typeface="Calibri Light" panose="020F0302020204030204" pitchFamily="34" charset="0"/>
                <a:hlinkClick r:id="rId2">
                  <a:extLst>
                    <a:ext uri="{A12FA001-AC4F-418D-AE19-62706E023703}">
                      <ahyp:hlinkClr xmlns:ahyp="http://schemas.microsoft.com/office/drawing/2018/hyperlinkcolor" val="tx"/>
                    </a:ext>
                  </a:extLst>
                </a:hlinkClick>
              </a:rPr>
              <a:t>Oxford</a:t>
            </a:r>
            <a:r>
              <a:rPr lang="it-IT" dirty="0">
                <a:latin typeface="Calibri Light" panose="020F0302020204030204" pitchFamily="34" charset="0"/>
                <a:ea typeface="Calibri Light" panose="020F0302020204030204" pitchFamily="34" charset="0"/>
                <a:cs typeface="Calibri Light" panose="020F0302020204030204" pitchFamily="34" charset="0"/>
              </a:rPr>
              <a:t>, la città universitaria più famosa al mondo. Una guida professionista vi accompagnerà a fare un giro turistico di questa città giovane e vivace costruita su misura per gli studenti che arrivano da ogni parte del mondo per studiare qui. </a:t>
            </a:r>
            <a:br>
              <a:rPr lang="it-IT" sz="2400" dirty="0">
                <a:latin typeface="Calibri Light" panose="020F0302020204030204" pitchFamily="34" charset="0"/>
                <a:ea typeface="Calibri Light" panose="020F0302020204030204" pitchFamily="34" charset="0"/>
                <a:cs typeface="Calibri Light" panose="020F0302020204030204" pitchFamily="34" charset="0"/>
              </a:rPr>
            </a:br>
            <a:endParaRPr lang="it-IT" sz="2400" dirty="0">
              <a:latin typeface="Calibri Light" panose="020F0302020204030204" pitchFamily="34" charset="0"/>
              <a:ea typeface="Calibri Light" panose="020F0302020204030204" pitchFamily="34" charset="0"/>
              <a:cs typeface="Calibri Light" panose="020F0302020204030204" pitchFamily="34" charset="0"/>
            </a:endParaRPr>
          </a:p>
        </p:txBody>
      </p:sp>
      <p:pic>
        <p:nvPicPr>
          <p:cNvPr id="3074" name="Picture 2">
            <a:extLst>
              <a:ext uri="{FF2B5EF4-FFF2-40B4-BE49-F238E27FC236}">
                <a16:creationId xmlns:a16="http://schemas.microsoft.com/office/drawing/2014/main" id="{A7678BB7-D692-62FE-2ACB-256CA412882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36730" y="1333762"/>
            <a:ext cx="5389797" cy="30317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96660"/>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B239E5-1DB8-00F5-E74D-17D5BB6581C4}"/>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50E5738-ECBB-21CD-CEA0-1E936951D1B0}"/>
              </a:ext>
            </a:extLst>
          </p:cNvPr>
          <p:cNvSpPr>
            <a:spLocks noGrp="1"/>
          </p:cNvSpPr>
          <p:nvPr>
            <p:ph idx="1"/>
          </p:nvPr>
        </p:nvSpPr>
        <p:spPr>
          <a:xfrm>
            <a:off x="6381135" y="609597"/>
            <a:ext cx="5388077" cy="4463845"/>
          </a:xfrm>
        </p:spPr>
        <p:txBody>
          <a:bodyPr>
            <a:normAutofit/>
          </a:bodyPr>
          <a:lstStyle/>
          <a:p>
            <a:pPr marL="0" indent="0">
              <a:buNone/>
            </a:pPr>
            <a:r>
              <a:rPr lang="it-IT" sz="2600" u="sng" dirty="0">
                <a:latin typeface="Calibri" panose="020F0502020204030204" pitchFamily="34" charset="0"/>
                <a:ea typeface="Calibri" panose="020F0502020204030204" pitchFamily="34" charset="0"/>
                <a:cs typeface="Calibri" panose="020F0502020204030204" pitchFamily="34" charset="0"/>
              </a:rPr>
              <a:t>TEMPO LIBERO:</a:t>
            </a:r>
            <a:br>
              <a:rPr lang="it-IT" sz="2600" u="sng" dirty="0">
                <a:latin typeface="Calibri" panose="020F0502020204030204" pitchFamily="34" charset="0"/>
                <a:ea typeface="Calibri" panose="020F0502020204030204" pitchFamily="34" charset="0"/>
                <a:cs typeface="Calibri" panose="020F0502020204030204" pitchFamily="34" charset="0"/>
              </a:rPr>
            </a:br>
            <a:endParaRPr lang="it-IT" sz="2600" u="sng" dirty="0">
              <a:latin typeface="Calibri" panose="020F0502020204030204" pitchFamily="34" charset="0"/>
              <a:ea typeface="Calibri" panose="020F0502020204030204" pitchFamily="34" charset="0"/>
              <a:cs typeface="Calibri" panose="020F0502020204030204" pitchFamily="34" charset="0"/>
            </a:endParaRPr>
          </a:p>
          <a:p>
            <a:pPr algn="l"/>
            <a:r>
              <a:rPr lang="it-IT" dirty="0">
                <a:latin typeface="Calibri Light" panose="020F0302020204030204" pitchFamily="34" charset="0"/>
                <a:ea typeface="Calibri Light" panose="020F0302020204030204" pitchFamily="34" charset="0"/>
                <a:cs typeface="Calibri Light" panose="020F0302020204030204" pitchFamily="34" charset="0"/>
              </a:rPr>
              <a:t>Il tempo libero sarà organizzato con tante attività sportive e culturali, mentre per le serate verranno proposte discoteca, cabaret, giochi di società, karaoke, casino night e tanto altro ancora!</a:t>
            </a:r>
          </a:p>
          <a:p>
            <a:endParaRPr lang="it-IT" sz="2200" dirty="0"/>
          </a:p>
        </p:txBody>
      </p:sp>
      <p:pic>
        <p:nvPicPr>
          <p:cNvPr id="2" name="Picture 2" descr="studenti che giocano a calcio tra loro">
            <a:extLst>
              <a:ext uri="{FF2B5EF4-FFF2-40B4-BE49-F238E27FC236}">
                <a16:creationId xmlns:a16="http://schemas.microsoft.com/office/drawing/2014/main" id="{BF3EF8BB-8D98-9875-D815-3B5BC0E6EB3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8959" y="1314944"/>
            <a:ext cx="4505032" cy="3303639"/>
          </a:xfrm>
          <a:prstGeom prst="rect">
            <a:avLst/>
          </a:prstGeom>
          <a:noFill/>
          <a:extLst>
            <a:ext uri="{909E8E84-426E-40DD-AFC4-6F175D3DCCD1}">
              <a14:hiddenFill xmlns:a14="http://schemas.microsoft.com/office/drawing/2010/main">
                <a:solidFill>
                  <a:srgbClr val="FFFFFF"/>
                </a:solidFill>
              </a14:hiddenFill>
            </a:ext>
          </a:extLst>
        </p:spPr>
      </p:pic>
      <p:pic>
        <p:nvPicPr>
          <p:cNvPr id="4" name="Immagine 3" descr="Immagine che contiene orologio, Orologio da parete, clipart, illustrazione&#10;&#10;Descrizione generata automaticamente">
            <a:extLst>
              <a:ext uri="{FF2B5EF4-FFF2-40B4-BE49-F238E27FC236}">
                <a16:creationId xmlns:a16="http://schemas.microsoft.com/office/drawing/2014/main" id="{B6953648-D033-ACAA-9B01-25F2F4615C5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34266" y="4035100"/>
            <a:ext cx="2340392" cy="1675103"/>
          </a:xfrm>
          <a:prstGeom prst="rect">
            <a:avLst/>
          </a:prstGeom>
        </p:spPr>
      </p:pic>
    </p:spTree>
    <p:extLst>
      <p:ext uri="{BB962C8B-B14F-4D97-AF65-F5344CB8AC3E}">
        <p14:creationId xmlns:p14="http://schemas.microsoft.com/office/powerpoint/2010/main" val="142132321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8">
            <a:extLst>
              <a:ext uri="{FF2B5EF4-FFF2-40B4-BE49-F238E27FC236}">
                <a16:creationId xmlns:a16="http://schemas.microsoft.com/office/drawing/2014/main" id="{D4185473-6430-4565-8E1A-40669FBD84E3}"/>
              </a:ext>
            </a:extLst>
          </p:cNvPr>
          <p:cNvSpPr txBox="1">
            <a:spLocks noChangeArrowheads="1"/>
          </p:cNvSpPr>
          <p:nvPr/>
        </p:nvSpPr>
        <p:spPr bwMode="auto">
          <a:xfrm>
            <a:off x="2556387" y="543620"/>
            <a:ext cx="7079225" cy="707886"/>
          </a:xfrm>
          <a:prstGeom prst="rect">
            <a:avLst/>
          </a:prstGeom>
          <a:noFill/>
          <a:ln>
            <a:noFill/>
          </a:ln>
          <a:effectLst/>
          <a:extLst>
            <a:ext uri="{909E8E84-426E-40DD-AFC4-6F175D3DCCD1}">
              <a14:hiddenFill xmlns:a14="http://schemas.microsoft.com/office/drawing/2010/main">
                <a:solidFill>
                  <a:srgbClr val="CCFFCC"/>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spcAft>
                <a:spcPts val="600"/>
              </a:spcAft>
              <a:buClr>
                <a:srgbClr val="38611A"/>
              </a:buClr>
              <a:buSzPct val="145000"/>
              <a:buFont typeface="Arial" panose="020B0604020202020204" pitchFamily="34" charset="0"/>
              <a:buChar char="•"/>
              <a:defRPr sz="2400">
                <a:solidFill>
                  <a:schemeClr val="tx1"/>
                </a:solidFill>
                <a:latin typeface="Corbel" panose="020B0503020204020204" pitchFamily="34" charset="0"/>
              </a:defRPr>
            </a:lvl1pPr>
            <a:lvl2pPr marL="742950" indent="-285750">
              <a:spcBef>
                <a:spcPct val="20000"/>
              </a:spcBef>
              <a:spcAft>
                <a:spcPts val="600"/>
              </a:spcAft>
              <a:buClr>
                <a:srgbClr val="38611A"/>
              </a:buClr>
              <a:buSzPct val="145000"/>
              <a:buFont typeface="Arial" panose="020B0604020202020204" pitchFamily="34" charset="0"/>
              <a:buChar char="•"/>
              <a:defRPr sz="2000">
                <a:solidFill>
                  <a:schemeClr val="tx1"/>
                </a:solidFill>
                <a:latin typeface="Corbel" panose="020B0503020204020204" pitchFamily="34" charset="0"/>
              </a:defRPr>
            </a:lvl2pPr>
            <a:lvl3pPr marL="1143000" indent="-228600">
              <a:spcBef>
                <a:spcPct val="20000"/>
              </a:spcBef>
              <a:spcAft>
                <a:spcPts val="600"/>
              </a:spcAft>
              <a:buClr>
                <a:srgbClr val="38611A"/>
              </a:buClr>
              <a:buSzPct val="145000"/>
              <a:buFont typeface="Arial" panose="020B0604020202020204" pitchFamily="34" charset="0"/>
              <a:buChar char="•"/>
              <a:defRPr>
                <a:solidFill>
                  <a:schemeClr val="tx1"/>
                </a:solidFill>
                <a:latin typeface="Corbel" panose="020B0503020204020204" pitchFamily="34" charset="0"/>
              </a:defRPr>
            </a:lvl3pPr>
            <a:lvl4pPr marL="1600200" indent="-228600">
              <a:spcBef>
                <a:spcPct val="20000"/>
              </a:spcBef>
              <a:spcAft>
                <a:spcPts val="600"/>
              </a:spcAft>
              <a:buClr>
                <a:srgbClr val="38611A"/>
              </a:buClr>
              <a:buSzPct val="145000"/>
              <a:buFont typeface="Arial" panose="020B0604020202020204" pitchFamily="34" charset="0"/>
              <a:buChar char="•"/>
              <a:defRPr sz="1600">
                <a:solidFill>
                  <a:schemeClr val="tx1"/>
                </a:solidFill>
                <a:latin typeface="Corbel" panose="020B0503020204020204" pitchFamily="34" charset="0"/>
              </a:defRPr>
            </a:lvl4pPr>
            <a:lvl5pPr marL="2057400" indent="-228600">
              <a:spcBef>
                <a:spcPct val="20000"/>
              </a:spcBef>
              <a:spcAft>
                <a:spcPts val="600"/>
              </a:spcAft>
              <a:buClr>
                <a:srgbClr val="38611A"/>
              </a:buClr>
              <a:buSzPct val="145000"/>
              <a:buFont typeface="Arial" panose="020B0604020202020204" pitchFamily="34" charset="0"/>
              <a:buChar char="•"/>
              <a:defRPr sz="1400">
                <a:solidFill>
                  <a:schemeClr val="tx1"/>
                </a:solidFill>
                <a:latin typeface="Corbel" panose="020B0503020204020204" pitchFamily="34" charset="0"/>
              </a:defRPr>
            </a:lvl5pPr>
            <a:lvl6pPr marL="2514600" indent="-228600" eaLnBrk="0" fontAlgn="base" hangingPunct="0">
              <a:spcBef>
                <a:spcPct val="20000"/>
              </a:spcBef>
              <a:spcAft>
                <a:spcPts val="600"/>
              </a:spcAft>
              <a:buClr>
                <a:srgbClr val="38611A"/>
              </a:buClr>
              <a:buSzPct val="145000"/>
              <a:buFont typeface="Arial" panose="020B0604020202020204" pitchFamily="34" charset="0"/>
              <a:buChar char="•"/>
              <a:defRPr sz="1400">
                <a:solidFill>
                  <a:schemeClr val="tx1"/>
                </a:solidFill>
                <a:latin typeface="Corbel" panose="020B0503020204020204" pitchFamily="34" charset="0"/>
              </a:defRPr>
            </a:lvl6pPr>
            <a:lvl7pPr marL="2971800" indent="-228600" eaLnBrk="0" fontAlgn="base" hangingPunct="0">
              <a:spcBef>
                <a:spcPct val="20000"/>
              </a:spcBef>
              <a:spcAft>
                <a:spcPts val="600"/>
              </a:spcAft>
              <a:buClr>
                <a:srgbClr val="38611A"/>
              </a:buClr>
              <a:buSzPct val="145000"/>
              <a:buFont typeface="Arial" panose="020B0604020202020204" pitchFamily="34" charset="0"/>
              <a:buChar char="•"/>
              <a:defRPr sz="1400">
                <a:solidFill>
                  <a:schemeClr val="tx1"/>
                </a:solidFill>
                <a:latin typeface="Corbel" panose="020B0503020204020204" pitchFamily="34" charset="0"/>
              </a:defRPr>
            </a:lvl7pPr>
            <a:lvl8pPr marL="3429000" indent="-228600" eaLnBrk="0" fontAlgn="base" hangingPunct="0">
              <a:spcBef>
                <a:spcPct val="20000"/>
              </a:spcBef>
              <a:spcAft>
                <a:spcPts val="600"/>
              </a:spcAft>
              <a:buClr>
                <a:srgbClr val="38611A"/>
              </a:buClr>
              <a:buSzPct val="145000"/>
              <a:buFont typeface="Arial" panose="020B0604020202020204" pitchFamily="34" charset="0"/>
              <a:buChar char="•"/>
              <a:defRPr sz="1400">
                <a:solidFill>
                  <a:schemeClr val="tx1"/>
                </a:solidFill>
                <a:latin typeface="Corbel" panose="020B0503020204020204" pitchFamily="34" charset="0"/>
              </a:defRPr>
            </a:lvl8pPr>
            <a:lvl9pPr marL="3886200" indent="-228600" eaLnBrk="0" fontAlgn="base" hangingPunct="0">
              <a:spcBef>
                <a:spcPct val="20000"/>
              </a:spcBef>
              <a:spcAft>
                <a:spcPts val="600"/>
              </a:spcAft>
              <a:buClr>
                <a:srgbClr val="38611A"/>
              </a:buClr>
              <a:buSzPct val="145000"/>
              <a:buFont typeface="Arial" panose="020B0604020202020204" pitchFamily="34" charset="0"/>
              <a:buChar char="•"/>
              <a:defRPr sz="1400">
                <a:solidFill>
                  <a:schemeClr val="tx1"/>
                </a:solidFill>
                <a:latin typeface="Corbel" panose="020B0503020204020204" pitchFamily="34" charset="0"/>
              </a:defRPr>
            </a:lvl9pPr>
          </a:lstStyle>
          <a:p>
            <a:pPr algn="r" eaLnBrk="1" hangingPunct="1">
              <a:spcBef>
                <a:spcPct val="50000"/>
              </a:spcBef>
              <a:spcAft>
                <a:spcPct val="0"/>
              </a:spcAft>
              <a:buClrTx/>
              <a:buSzTx/>
              <a:buFontTx/>
              <a:buNone/>
            </a:pPr>
            <a:r>
              <a:rPr lang="it-IT" altLang="it-IT" sz="4000" b="1">
                <a:solidFill>
                  <a:schemeClr val="accent2"/>
                </a:solidFill>
                <a:latin typeface="Calibri" panose="020F0502020204030204" pitchFamily="34" charset="0"/>
                <a:ea typeface="Calibri" panose="020F0502020204030204" pitchFamily="34" charset="0"/>
                <a:cs typeface="Calibri" panose="020F0502020204030204" pitchFamily="34" charset="0"/>
              </a:rPr>
              <a:t>SAMPLE SUMMER PROGRAMME</a:t>
            </a:r>
          </a:p>
        </p:txBody>
      </p:sp>
      <p:sp>
        <p:nvSpPr>
          <p:cNvPr id="10" name="CasellaDiTesto 9">
            <a:extLst>
              <a:ext uri="{FF2B5EF4-FFF2-40B4-BE49-F238E27FC236}">
                <a16:creationId xmlns:a16="http://schemas.microsoft.com/office/drawing/2014/main" id="{10967F45-A545-5586-0B3C-A9A083A324BB}"/>
              </a:ext>
            </a:extLst>
          </p:cNvPr>
          <p:cNvSpPr txBox="1"/>
          <p:nvPr/>
        </p:nvSpPr>
        <p:spPr>
          <a:xfrm>
            <a:off x="3318385" y="5271217"/>
            <a:ext cx="5571615" cy="307777"/>
          </a:xfrm>
          <a:prstGeom prst="rect">
            <a:avLst/>
          </a:prstGeom>
          <a:noFill/>
        </p:spPr>
        <p:txBody>
          <a:bodyPr wrap="square" rtlCol="0">
            <a:spAutoFit/>
          </a:bodyPr>
          <a:lstStyle/>
          <a:p>
            <a:r>
              <a:rPr lang="en-US" sz="1400" b="0" i="1" u="none" strike="noStrike" baseline="0" dirty="0">
                <a:solidFill>
                  <a:srgbClr val="002846"/>
                </a:solidFill>
                <a:latin typeface="Nirmala UI" panose="020B0502040204020203" pitchFamily="34" charset="0"/>
                <a:ea typeface="Nirmala UI" panose="020B0502040204020203" pitchFamily="34" charset="0"/>
                <a:cs typeface="Nirmala UI" panose="020B0502040204020203" pitchFamily="34" charset="0"/>
              </a:rPr>
              <a:t>The structure of your </a:t>
            </a:r>
            <a:r>
              <a:rPr lang="en-US" sz="1400" b="0" i="1" u="none" strike="noStrike" baseline="0" dirty="0" err="1">
                <a:solidFill>
                  <a:srgbClr val="002846"/>
                </a:solidFill>
                <a:latin typeface="Nirmala UI" panose="020B0502040204020203" pitchFamily="34" charset="0"/>
                <a:ea typeface="Nirmala UI" panose="020B0502040204020203" pitchFamily="34" charset="0"/>
                <a:cs typeface="Nirmala UI" panose="020B0502040204020203" pitchFamily="34" charset="0"/>
              </a:rPr>
              <a:t>programme</a:t>
            </a:r>
            <a:r>
              <a:rPr lang="en-US" sz="1400" b="0" i="1" u="none" strike="noStrike" baseline="0" dirty="0">
                <a:solidFill>
                  <a:srgbClr val="002846"/>
                </a:solidFill>
                <a:latin typeface="Nirmala UI" panose="020B0502040204020203" pitchFamily="34" charset="0"/>
                <a:ea typeface="Nirmala UI" panose="020B0502040204020203" pitchFamily="34" charset="0"/>
                <a:cs typeface="Nirmala UI" panose="020B0502040204020203" pitchFamily="34" charset="0"/>
              </a:rPr>
              <a:t> in the summer may be different </a:t>
            </a:r>
            <a:endParaRPr lang="it-IT" sz="1400" i="1" dirty="0">
              <a:latin typeface="Nirmala UI" panose="020B0502040204020203" pitchFamily="34" charset="0"/>
              <a:ea typeface="Nirmala UI" panose="020B0502040204020203" pitchFamily="34" charset="0"/>
              <a:cs typeface="Nirmala UI" panose="020B0502040204020203" pitchFamily="34" charset="0"/>
            </a:endParaRPr>
          </a:p>
        </p:txBody>
      </p:sp>
      <p:pic>
        <p:nvPicPr>
          <p:cNvPr id="4" name="Immagine 3">
            <a:extLst>
              <a:ext uri="{FF2B5EF4-FFF2-40B4-BE49-F238E27FC236}">
                <a16:creationId xmlns:a16="http://schemas.microsoft.com/office/drawing/2014/main" id="{7894A651-5BAE-1381-4EC1-A431939A103F}"/>
              </a:ext>
            </a:extLst>
          </p:cNvPr>
          <p:cNvPicPr>
            <a:picLocks noChangeAspect="1"/>
          </p:cNvPicPr>
          <p:nvPr/>
        </p:nvPicPr>
        <p:blipFill>
          <a:blip r:embed="rId2"/>
          <a:stretch>
            <a:fillRect/>
          </a:stretch>
        </p:blipFill>
        <p:spPr>
          <a:xfrm>
            <a:off x="435436" y="1577185"/>
            <a:ext cx="5998256" cy="3431695"/>
          </a:xfrm>
          <a:prstGeom prst="rect">
            <a:avLst/>
          </a:prstGeom>
        </p:spPr>
      </p:pic>
      <p:pic>
        <p:nvPicPr>
          <p:cNvPr id="7" name="Immagine 6">
            <a:extLst>
              <a:ext uri="{FF2B5EF4-FFF2-40B4-BE49-F238E27FC236}">
                <a16:creationId xmlns:a16="http://schemas.microsoft.com/office/drawing/2014/main" id="{EFC7E037-0D9D-3968-5313-EA0D3603A5C4}"/>
              </a:ext>
            </a:extLst>
          </p:cNvPr>
          <p:cNvPicPr>
            <a:picLocks noChangeAspect="1"/>
          </p:cNvPicPr>
          <p:nvPr/>
        </p:nvPicPr>
        <p:blipFill>
          <a:blip r:embed="rId3"/>
          <a:stretch>
            <a:fillRect/>
          </a:stretch>
        </p:blipFill>
        <p:spPr>
          <a:xfrm>
            <a:off x="6441199" y="1577185"/>
            <a:ext cx="5281763" cy="3431695"/>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5951C7-34DB-FE34-E98E-E1046D76D4EF}"/>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B06CEFCA-C1D1-FBFA-726C-B6EEF654F256}"/>
              </a:ext>
            </a:extLst>
          </p:cNvPr>
          <p:cNvSpPr>
            <a:spLocks noGrp="1"/>
          </p:cNvSpPr>
          <p:nvPr>
            <p:ph type="title"/>
          </p:nvPr>
        </p:nvSpPr>
        <p:spPr>
          <a:xfrm>
            <a:off x="838200" y="191490"/>
            <a:ext cx="10515600" cy="1325563"/>
          </a:xfrm>
        </p:spPr>
        <p:txBody>
          <a:bodyPr>
            <a:noAutofit/>
          </a:bodyPr>
          <a:lstStyle/>
          <a:p>
            <a:r>
              <a:rPr lang="it-IT" sz="4000" b="1" dirty="0">
                <a:latin typeface="Calibri" panose="020F0502020204030204" pitchFamily="34" charset="0"/>
                <a:ea typeface="Calibri" panose="020F0502020204030204" pitchFamily="34" charset="0"/>
                <a:cs typeface="Calibri" panose="020F0502020204030204" pitchFamily="34" charset="0"/>
              </a:rPr>
              <a:t>CIRENCESTER</a:t>
            </a:r>
          </a:p>
        </p:txBody>
      </p:sp>
      <p:sp>
        <p:nvSpPr>
          <p:cNvPr id="5" name="CasellaDiTesto 4">
            <a:extLst>
              <a:ext uri="{FF2B5EF4-FFF2-40B4-BE49-F238E27FC236}">
                <a16:creationId xmlns:a16="http://schemas.microsoft.com/office/drawing/2014/main" id="{782AEC06-84B7-511A-7B99-40AF2052429C}"/>
              </a:ext>
            </a:extLst>
          </p:cNvPr>
          <p:cNvSpPr txBox="1"/>
          <p:nvPr/>
        </p:nvSpPr>
        <p:spPr>
          <a:xfrm>
            <a:off x="5128445" y="1861931"/>
            <a:ext cx="2684208" cy="369332"/>
          </a:xfrm>
          <a:prstGeom prst="rect">
            <a:avLst/>
          </a:prstGeom>
          <a:noFill/>
        </p:spPr>
        <p:txBody>
          <a:bodyPr wrap="square" rtlCol="0">
            <a:spAutoFit/>
          </a:bodyPr>
          <a:lstStyle/>
          <a:p>
            <a:r>
              <a:rPr lang="it-IT" b="1" dirty="0">
                <a:latin typeface="Calibri Light" panose="020F0302020204030204" pitchFamily="34" charset="0"/>
                <a:ea typeface="Calibri Light" panose="020F0302020204030204" pitchFamily="34" charset="0"/>
                <a:cs typeface="Calibri Light" panose="020F0302020204030204" pitchFamily="34" charset="0"/>
              </a:rPr>
              <a:t>QUOTA BASE </a:t>
            </a:r>
          </a:p>
        </p:txBody>
      </p:sp>
      <p:graphicFrame>
        <p:nvGraphicFramePr>
          <p:cNvPr id="10" name="Segnaposto contenuto 9">
            <a:extLst>
              <a:ext uri="{FF2B5EF4-FFF2-40B4-BE49-F238E27FC236}">
                <a16:creationId xmlns:a16="http://schemas.microsoft.com/office/drawing/2014/main" id="{25EC2F1B-06C7-4C25-354C-04EF7657AAF1}"/>
              </a:ext>
            </a:extLst>
          </p:cNvPr>
          <p:cNvGraphicFramePr>
            <a:graphicFrameLocks noGrp="1"/>
          </p:cNvGraphicFramePr>
          <p:nvPr>
            <p:ph idx="1"/>
            <p:extLst>
              <p:ext uri="{D42A27DB-BD31-4B8C-83A1-F6EECF244321}">
                <p14:modId xmlns:p14="http://schemas.microsoft.com/office/powerpoint/2010/main" val="1595956322"/>
              </p:ext>
            </p:extLst>
          </p:nvPr>
        </p:nvGraphicFramePr>
        <p:xfrm>
          <a:off x="4744987" y="2329145"/>
          <a:ext cx="7138220" cy="1353870"/>
        </p:xfrm>
        <a:graphic>
          <a:graphicData uri="http://schemas.openxmlformats.org/drawingml/2006/table">
            <a:tbl>
              <a:tblPr firstRow="1" bandRow="1">
                <a:tableStyleId>{5940675A-B579-460E-94D1-54222C63F5DA}</a:tableStyleId>
              </a:tblPr>
              <a:tblGrid>
                <a:gridCol w="5756366">
                  <a:extLst>
                    <a:ext uri="{9D8B030D-6E8A-4147-A177-3AD203B41FA5}">
                      <a16:colId xmlns:a16="http://schemas.microsoft.com/office/drawing/2014/main" val="699500762"/>
                    </a:ext>
                  </a:extLst>
                </a:gridCol>
                <a:gridCol w="1381854">
                  <a:extLst>
                    <a:ext uri="{9D8B030D-6E8A-4147-A177-3AD203B41FA5}">
                      <a16:colId xmlns:a16="http://schemas.microsoft.com/office/drawing/2014/main" val="4095740505"/>
                    </a:ext>
                  </a:extLst>
                </a:gridCol>
              </a:tblGrid>
              <a:tr h="339530">
                <a:tc>
                  <a:txBody>
                    <a:bodyPr/>
                    <a:lstStyle/>
                    <a:p>
                      <a:r>
                        <a:rPr lang="it-IT" sz="1600" dirty="0">
                          <a:latin typeface="Calibri Light" panose="020F0302020204030204" pitchFamily="34" charset="0"/>
                          <a:ea typeface="Calibri Light" panose="020F0302020204030204" pitchFamily="34" charset="0"/>
                          <a:cs typeface="Calibri Light" panose="020F0302020204030204" pitchFamily="34" charset="0"/>
                        </a:rPr>
                        <a:t>PACCHETTO 14 NOTTI camera </a:t>
                      </a:r>
                      <a:r>
                        <a:rPr lang="it-IT" sz="1600" dirty="0" err="1">
                          <a:latin typeface="Calibri Light" panose="020F0302020204030204" pitchFamily="34" charset="0"/>
                          <a:ea typeface="Calibri Light" panose="020F0302020204030204" pitchFamily="34" charset="0"/>
                          <a:cs typeface="Calibri Light" panose="020F0302020204030204" pitchFamily="34" charset="0"/>
                        </a:rPr>
                        <a:t>ensuite</a:t>
                      </a:r>
                      <a:endParaRPr lang="it-IT" sz="1600" dirty="0">
                        <a:latin typeface="Calibri Light" panose="020F0302020204030204" pitchFamily="34" charset="0"/>
                        <a:ea typeface="Calibri Light" panose="020F0302020204030204" pitchFamily="34" charset="0"/>
                        <a:cs typeface="Calibri Light" panose="020F0302020204030204" pitchFamily="34" charset="0"/>
                      </a:endParaRPr>
                    </a:p>
                  </a:txBody>
                  <a:tcPr/>
                </a:tc>
                <a:tc>
                  <a:txBody>
                    <a:bodyPr/>
                    <a:lstStyle/>
                    <a:p>
                      <a:pPr algn="ctr"/>
                      <a:r>
                        <a:rPr lang="it-IT" sz="1600" dirty="0">
                          <a:latin typeface="Calibri Light" panose="020F0302020204030204" pitchFamily="34" charset="0"/>
                          <a:ea typeface="Calibri Light" panose="020F0302020204030204" pitchFamily="34" charset="0"/>
                          <a:cs typeface="Calibri Light" panose="020F0302020204030204" pitchFamily="34" charset="0"/>
                        </a:rPr>
                        <a:t>€ 2.635</a:t>
                      </a:r>
                    </a:p>
                  </a:txBody>
                  <a:tcPr/>
                </a:tc>
                <a:extLst>
                  <a:ext uri="{0D108BD9-81ED-4DB2-BD59-A6C34878D82A}">
                    <a16:rowId xmlns:a16="http://schemas.microsoft.com/office/drawing/2014/main" val="1813324200"/>
                  </a:ext>
                </a:extLst>
              </a:tr>
              <a:tr h="339530">
                <a:tc>
                  <a:txBody>
                    <a:bodyPr/>
                    <a:lstStyle/>
                    <a:p>
                      <a:r>
                        <a:rPr lang="it-IT" sz="1600" dirty="0">
                          <a:latin typeface="Calibri Light" panose="020F0302020204030204" pitchFamily="34" charset="0"/>
                          <a:ea typeface="Calibri Light" panose="020F0302020204030204" pitchFamily="34" charset="0"/>
                          <a:cs typeface="Calibri Light" panose="020F0302020204030204" pitchFamily="34" charset="0"/>
                        </a:rPr>
                        <a:t>PACCHETTO 14 NOTTI camera con bagno in comune</a:t>
                      </a:r>
                    </a:p>
                  </a:txBody>
                  <a:tcPr/>
                </a:tc>
                <a:tc>
                  <a:txBody>
                    <a:bodyPr/>
                    <a:lstStyle/>
                    <a:p>
                      <a:pPr algn="ctr"/>
                      <a:r>
                        <a:rPr lang="it-IT" sz="1600" dirty="0">
                          <a:latin typeface="Calibri Light" panose="020F0302020204030204" pitchFamily="34" charset="0"/>
                          <a:ea typeface="Calibri Light" panose="020F0302020204030204" pitchFamily="34" charset="0"/>
                          <a:cs typeface="Calibri Light" panose="020F0302020204030204" pitchFamily="34" charset="0"/>
                        </a:rPr>
                        <a:t>€ 2.375</a:t>
                      </a:r>
                    </a:p>
                  </a:txBody>
                  <a:tcPr/>
                </a:tc>
                <a:extLst>
                  <a:ext uri="{0D108BD9-81ED-4DB2-BD59-A6C34878D82A}">
                    <a16:rowId xmlns:a16="http://schemas.microsoft.com/office/drawing/2014/main" val="2194047897"/>
                  </a:ext>
                </a:extLst>
              </a:tr>
              <a:tr h="339530">
                <a:tc>
                  <a:txBody>
                    <a:bodyPr/>
                    <a:lstStyle/>
                    <a:p>
                      <a:r>
                        <a:rPr lang="it-IT" sz="1600" dirty="0">
                          <a:latin typeface="Calibri Light" panose="020F0302020204030204" pitchFamily="34" charset="0"/>
                          <a:ea typeface="Calibri Light" panose="020F0302020204030204" pitchFamily="34" charset="0"/>
                          <a:cs typeface="Calibri Light" panose="020F0302020204030204" pitchFamily="34" charset="0"/>
                        </a:rPr>
                        <a:t>PACCHETTO 7 NOTTI camera </a:t>
                      </a:r>
                      <a:r>
                        <a:rPr lang="it-IT" sz="1600" dirty="0" err="1">
                          <a:latin typeface="Calibri Light" panose="020F0302020204030204" pitchFamily="34" charset="0"/>
                          <a:ea typeface="Calibri Light" panose="020F0302020204030204" pitchFamily="34" charset="0"/>
                          <a:cs typeface="Calibri Light" panose="020F0302020204030204" pitchFamily="34" charset="0"/>
                        </a:rPr>
                        <a:t>ensuite</a:t>
                      </a:r>
                      <a:r>
                        <a:rPr lang="it-IT" sz="1600" dirty="0">
                          <a:latin typeface="Calibri Light" panose="020F0302020204030204" pitchFamily="34" charset="0"/>
                          <a:ea typeface="Calibri Light" panose="020F0302020204030204" pitchFamily="34" charset="0"/>
                          <a:cs typeface="Calibri Light" panose="020F0302020204030204" pitchFamily="34" charset="0"/>
                        </a:rPr>
                        <a:t> </a:t>
                      </a:r>
                      <a:r>
                        <a:rPr lang="it-IT" sz="1600" b="1" dirty="0">
                          <a:latin typeface="Calibri Light" panose="020F0302020204030204" pitchFamily="34" charset="0"/>
                          <a:ea typeface="Calibri Light" panose="020F0302020204030204" pitchFamily="34" charset="0"/>
                          <a:cs typeface="Calibri Light" panose="020F0302020204030204" pitchFamily="34" charset="0"/>
                        </a:rPr>
                        <a:t>(solo ad agosto)</a:t>
                      </a:r>
                    </a:p>
                  </a:txBody>
                  <a:tcPr/>
                </a:tc>
                <a:tc>
                  <a:txBody>
                    <a:bodyPr/>
                    <a:lstStyle/>
                    <a:p>
                      <a:pPr algn="ctr"/>
                      <a:r>
                        <a:rPr lang="it-IT" sz="1600" dirty="0">
                          <a:latin typeface="Calibri Light" panose="020F0302020204030204" pitchFamily="34" charset="0"/>
                          <a:ea typeface="Calibri Light" panose="020F0302020204030204" pitchFamily="34" charset="0"/>
                          <a:cs typeface="Calibri Light" panose="020F0302020204030204" pitchFamily="34" charset="0"/>
                        </a:rPr>
                        <a:t>€ 1.505</a:t>
                      </a:r>
                    </a:p>
                  </a:txBody>
                  <a:tcPr/>
                </a:tc>
                <a:extLst>
                  <a:ext uri="{0D108BD9-81ED-4DB2-BD59-A6C34878D82A}">
                    <a16:rowId xmlns:a16="http://schemas.microsoft.com/office/drawing/2014/main" val="2509354505"/>
                  </a:ext>
                </a:extLst>
              </a:tr>
              <a:tr h="306972">
                <a:tc>
                  <a:txBody>
                    <a:bodyPr/>
                    <a:lstStyle/>
                    <a:p>
                      <a:r>
                        <a:rPr lang="it-IT" sz="1600" dirty="0">
                          <a:latin typeface="Calibri Light" panose="020F0302020204030204" pitchFamily="34" charset="0"/>
                          <a:ea typeface="Calibri Light" panose="020F0302020204030204" pitchFamily="34" charset="0"/>
                          <a:cs typeface="Calibri Light" panose="020F0302020204030204" pitchFamily="34" charset="0"/>
                        </a:rPr>
                        <a:t>PACCHETTO 7 NOTTI camera con bagno in comune </a:t>
                      </a:r>
                      <a:r>
                        <a:rPr lang="it-IT" sz="1600" b="1" dirty="0">
                          <a:latin typeface="Calibri Light" panose="020F0302020204030204" pitchFamily="34" charset="0"/>
                          <a:ea typeface="Calibri Light" panose="020F0302020204030204" pitchFamily="34" charset="0"/>
                          <a:cs typeface="Calibri Light" panose="020F0302020204030204" pitchFamily="34" charset="0"/>
                        </a:rPr>
                        <a:t>(solo ad agosto)</a:t>
                      </a:r>
                      <a:endParaRPr lang="it-IT" sz="1600" dirty="0">
                        <a:latin typeface="Calibri Light" panose="020F0302020204030204" pitchFamily="34" charset="0"/>
                        <a:ea typeface="Calibri Light" panose="020F0302020204030204" pitchFamily="34" charset="0"/>
                        <a:cs typeface="Calibri Light" panose="020F0302020204030204" pitchFamily="34" charset="0"/>
                      </a:endParaRPr>
                    </a:p>
                  </a:txBody>
                  <a:tcPr/>
                </a:tc>
                <a:tc>
                  <a:txBody>
                    <a:bodyPr/>
                    <a:lstStyle/>
                    <a:p>
                      <a:pPr algn="ctr"/>
                      <a:r>
                        <a:rPr lang="it-IT" sz="1600" dirty="0">
                          <a:latin typeface="Calibri Light" panose="020F0302020204030204" pitchFamily="34" charset="0"/>
                          <a:ea typeface="Calibri Light" panose="020F0302020204030204" pitchFamily="34" charset="0"/>
                          <a:cs typeface="Calibri Light" panose="020F0302020204030204" pitchFamily="34" charset="0"/>
                        </a:rPr>
                        <a:t>€ 1.375</a:t>
                      </a:r>
                    </a:p>
                  </a:txBody>
                  <a:tcPr/>
                </a:tc>
                <a:extLst>
                  <a:ext uri="{0D108BD9-81ED-4DB2-BD59-A6C34878D82A}">
                    <a16:rowId xmlns:a16="http://schemas.microsoft.com/office/drawing/2014/main" val="2082011229"/>
                  </a:ext>
                </a:extLst>
              </a:tr>
            </a:tbl>
          </a:graphicData>
        </a:graphic>
      </p:graphicFrame>
      <p:sp>
        <p:nvSpPr>
          <p:cNvPr id="11" name="CasellaDiTesto 10">
            <a:extLst>
              <a:ext uri="{FF2B5EF4-FFF2-40B4-BE49-F238E27FC236}">
                <a16:creationId xmlns:a16="http://schemas.microsoft.com/office/drawing/2014/main" id="{85262C17-63FF-986C-B8F3-04B41890308B}"/>
              </a:ext>
            </a:extLst>
          </p:cNvPr>
          <p:cNvSpPr txBox="1"/>
          <p:nvPr/>
        </p:nvSpPr>
        <p:spPr>
          <a:xfrm>
            <a:off x="5128445" y="3803911"/>
            <a:ext cx="3759916" cy="369332"/>
          </a:xfrm>
          <a:prstGeom prst="rect">
            <a:avLst/>
          </a:prstGeom>
          <a:noFill/>
        </p:spPr>
        <p:txBody>
          <a:bodyPr wrap="square" rtlCol="0">
            <a:spAutoFit/>
          </a:bodyPr>
          <a:lstStyle/>
          <a:p>
            <a:r>
              <a:rPr lang="it-IT" b="1" dirty="0">
                <a:latin typeface="Calibri Light" panose="020F0302020204030204" pitchFamily="34" charset="0"/>
                <a:ea typeface="Calibri Light" panose="020F0302020204030204" pitchFamily="34" charset="0"/>
                <a:cs typeface="Calibri Light" panose="020F0302020204030204" pitchFamily="34" charset="0"/>
              </a:rPr>
              <a:t>SUPPLEMENTI OBBLIGATORI </a:t>
            </a:r>
          </a:p>
        </p:txBody>
      </p:sp>
      <p:graphicFrame>
        <p:nvGraphicFramePr>
          <p:cNvPr id="12" name="Segnaposto contenuto 9">
            <a:extLst>
              <a:ext uri="{FF2B5EF4-FFF2-40B4-BE49-F238E27FC236}">
                <a16:creationId xmlns:a16="http://schemas.microsoft.com/office/drawing/2014/main" id="{2526FE21-63AD-AD3F-26EA-1A5689215ECE}"/>
              </a:ext>
            </a:extLst>
          </p:cNvPr>
          <p:cNvGraphicFramePr>
            <a:graphicFrameLocks/>
          </p:cNvGraphicFramePr>
          <p:nvPr>
            <p:extLst>
              <p:ext uri="{D42A27DB-BD31-4B8C-83A1-F6EECF244321}">
                <p14:modId xmlns:p14="http://schemas.microsoft.com/office/powerpoint/2010/main" val="3375493594"/>
              </p:ext>
            </p:extLst>
          </p:nvPr>
        </p:nvGraphicFramePr>
        <p:xfrm>
          <a:off x="4768645" y="4271125"/>
          <a:ext cx="7138220" cy="335280"/>
        </p:xfrm>
        <a:graphic>
          <a:graphicData uri="http://schemas.openxmlformats.org/drawingml/2006/table">
            <a:tbl>
              <a:tblPr firstRow="1" bandRow="1">
                <a:tableStyleId>{5940675A-B579-460E-94D1-54222C63F5DA}</a:tableStyleId>
              </a:tblPr>
              <a:tblGrid>
                <a:gridCol w="5734561">
                  <a:extLst>
                    <a:ext uri="{9D8B030D-6E8A-4147-A177-3AD203B41FA5}">
                      <a16:colId xmlns:a16="http://schemas.microsoft.com/office/drawing/2014/main" val="699500762"/>
                    </a:ext>
                  </a:extLst>
                </a:gridCol>
                <a:gridCol w="1403659">
                  <a:extLst>
                    <a:ext uri="{9D8B030D-6E8A-4147-A177-3AD203B41FA5}">
                      <a16:colId xmlns:a16="http://schemas.microsoft.com/office/drawing/2014/main" val="4095740505"/>
                    </a:ext>
                  </a:extLst>
                </a:gridCol>
              </a:tblGrid>
              <a:tr h="282017">
                <a:tc>
                  <a:txBody>
                    <a:bodyPr/>
                    <a:lstStyle/>
                    <a:p>
                      <a:r>
                        <a:rPr lang="it-IT" sz="1600" kern="1200" dirty="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PACCHETTO “</a:t>
                      </a:r>
                      <a:r>
                        <a:rPr lang="it-IT" sz="1600" kern="1200" dirty="0" err="1">
                          <a:solidFill>
                            <a:schemeClr val="tx1"/>
                          </a:solidFill>
                          <a:latin typeface="Calibri Light" panose="020F0302020204030204" pitchFamily="34" charset="0"/>
                          <a:ea typeface="Calibri Light" panose="020F0302020204030204" pitchFamily="34" charset="0"/>
                          <a:cs typeface="Calibri Light" panose="020F0302020204030204" pitchFamily="34" charset="0"/>
                        </a:rPr>
                        <a:t>All</a:t>
                      </a:r>
                      <a:r>
                        <a:rPr lang="it-IT" sz="1600" kern="1200" dirty="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 Inclusive – ZERO SORPRESE!”</a:t>
                      </a:r>
                    </a:p>
                  </a:txBody>
                  <a:tcPr/>
                </a:tc>
                <a:tc>
                  <a:txBody>
                    <a:bodyPr/>
                    <a:lstStyle/>
                    <a:p>
                      <a:r>
                        <a:rPr lang="it-IT" sz="1600" dirty="0">
                          <a:latin typeface="Calibri Light" panose="020F0302020204030204" pitchFamily="34" charset="0"/>
                          <a:ea typeface="Calibri Light" panose="020F0302020204030204" pitchFamily="34" charset="0"/>
                          <a:cs typeface="Calibri Light" panose="020F0302020204030204" pitchFamily="34" charset="0"/>
                        </a:rPr>
                        <a:t>€ 800</a:t>
                      </a:r>
                    </a:p>
                  </a:txBody>
                  <a:tcPr/>
                </a:tc>
                <a:extLst>
                  <a:ext uri="{0D108BD9-81ED-4DB2-BD59-A6C34878D82A}">
                    <a16:rowId xmlns:a16="http://schemas.microsoft.com/office/drawing/2014/main" val="1813324200"/>
                  </a:ext>
                </a:extLst>
              </a:tr>
            </a:tbl>
          </a:graphicData>
        </a:graphic>
      </p:graphicFrame>
      <p:sp>
        <p:nvSpPr>
          <p:cNvPr id="13" name="CasellaDiTesto 12">
            <a:extLst>
              <a:ext uri="{FF2B5EF4-FFF2-40B4-BE49-F238E27FC236}">
                <a16:creationId xmlns:a16="http://schemas.microsoft.com/office/drawing/2014/main" id="{ECB60A57-BC13-69B3-C79B-413BCC957D46}"/>
              </a:ext>
            </a:extLst>
          </p:cNvPr>
          <p:cNvSpPr txBox="1"/>
          <p:nvPr/>
        </p:nvSpPr>
        <p:spPr>
          <a:xfrm>
            <a:off x="5128445" y="4811323"/>
            <a:ext cx="3759916" cy="369332"/>
          </a:xfrm>
          <a:prstGeom prst="rect">
            <a:avLst/>
          </a:prstGeom>
          <a:noFill/>
        </p:spPr>
        <p:txBody>
          <a:bodyPr wrap="square" rtlCol="0">
            <a:spAutoFit/>
          </a:bodyPr>
          <a:lstStyle/>
          <a:p>
            <a:r>
              <a:rPr lang="it-IT" b="1" dirty="0">
                <a:latin typeface="Calibri Light" panose="020F0302020204030204" pitchFamily="34" charset="0"/>
                <a:ea typeface="Calibri Light" panose="020F0302020204030204" pitchFamily="34" charset="0"/>
                <a:cs typeface="Calibri Light" panose="020F0302020204030204" pitchFamily="34" charset="0"/>
              </a:rPr>
              <a:t>SUPPLEMENTI FACOLTATIVI </a:t>
            </a:r>
          </a:p>
        </p:txBody>
      </p:sp>
      <p:graphicFrame>
        <p:nvGraphicFramePr>
          <p:cNvPr id="3" name="Tabella 2">
            <a:extLst>
              <a:ext uri="{FF2B5EF4-FFF2-40B4-BE49-F238E27FC236}">
                <a16:creationId xmlns:a16="http://schemas.microsoft.com/office/drawing/2014/main" id="{CFE9DC42-3A10-5738-78CE-5BFEEFA861A9}"/>
              </a:ext>
            </a:extLst>
          </p:cNvPr>
          <p:cNvGraphicFramePr>
            <a:graphicFrameLocks/>
          </p:cNvGraphicFramePr>
          <p:nvPr>
            <p:extLst>
              <p:ext uri="{D42A27DB-BD31-4B8C-83A1-F6EECF244321}">
                <p14:modId xmlns:p14="http://schemas.microsoft.com/office/powerpoint/2010/main" val="259624419"/>
              </p:ext>
            </p:extLst>
          </p:nvPr>
        </p:nvGraphicFramePr>
        <p:xfrm>
          <a:off x="4687365" y="5245332"/>
          <a:ext cx="7138220" cy="1112520"/>
        </p:xfrm>
        <a:graphic>
          <a:graphicData uri="http://schemas.openxmlformats.org/drawingml/2006/table">
            <a:tbl>
              <a:tblPr firstRow="1" bandRow="1">
                <a:tableStyleId>{5940675A-B579-460E-94D1-54222C63F5DA}</a:tableStyleId>
              </a:tblPr>
              <a:tblGrid>
                <a:gridCol w="5789071">
                  <a:extLst>
                    <a:ext uri="{9D8B030D-6E8A-4147-A177-3AD203B41FA5}">
                      <a16:colId xmlns:a16="http://schemas.microsoft.com/office/drawing/2014/main" val="2311784569"/>
                    </a:ext>
                  </a:extLst>
                </a:gridCol>
                <a:gridCol w="1349149">
                  <a:extLst>
                    <a:ext uri="{9D8B030D-6E8A-4147-A177-3AD203B41FA5}">
                      <a16:colId xmlns:a16="http://schemas.microsoft.com/office/drawing/2014/main" val="2353645352"/>
                    </a:ext>
                  </a:extLst>
                </a:gridCol>
              </a:tblGrid>
              <a:tr h="370840">
                <a:tc>
                  <a:txBody>
                    <a:bodyPr/>
                    <a:lstStyle/>
                    <a:p>
                      <a:r>
                        <a:rPr lang="it-IT" dirty="0">
                          <a:latin typeface="Calibri Light" panose="020F0302020204030204" pitchFamily="34" charset="0"/>
                          <a:ea typeface="Calibri Light" panose="020F0302020204030204" pitchFamily="34" charset="0"/>
                          <a:cs typeface="Calibri Light" panose="020F0302020204030204" pitchFamily="34" charset="0"/>
                        </a:rPr>
                        <a:t>GARANZIA NO RISK (dopo 1 novembre)</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it-IT" dirty="0">
                          <a:latin typeface="Calibri Light" panose="020F0302020204030204" pitchFamily="34" charset="0"/>
                          <a:ea typeface="Calibri Light" panose="020F0302020204030204" pitchFamily="34" charset="0"/>
                          <a:cs typeface="Calibri Light" panose="020F0302020204030204" pitchFamily="34" charset="0"/>
                        </a:rPr>
                        <a:t>€ 200</a:t>
                      </a:r>
                    </a:p>
                  </a:txBody>
                  <a:tcPr/>
                </a:tc>
                <a:extLst>
                  <a:ext uri="{0D108BD9-81ED-4DB2-BD59-A6C34878D82A}">
                    <a16:rowId xmlns:a16="http://schemas.microsoft.com/office/drawing/2014/main" val="1009017769"/>
                  </a:ext>
                </a:extLst>
              </a:tr>
              <a:tr h="370840">
                <a:tc>
                  <a:txBody>
                    <a:bodyPr/>
                    <a:lstStyle/>
                    <a:p>
                      <a:r>
                        <a:rPr lang="it-IT" dirty="0">
                          <a:latin typeface="Calibri Light" panose="020F0302020204030204" pitchFamily="34" charset="0"/>
                          <a:ea typeface="Calibri Light" panose="020F0302020204030204" pitchFamily="34" charset="0"/>
                          <a:cs typeface="Calibri Light" panose="020F0302020204030204" pitchFamily="34" charset="0"/>
                        </a:rPr>
                        <a:t>ASSICURAZIONE INTEGRATIVA (dopo 1 novembre)</a:t>
                      </a:r>
                    </a:p>
                  </a:txBody>
                  <a:tcPr/>
                </a:tc>
                <a:tc>
                  <a:txBody>
                    <a:bodyPr/>
                    <a:lstStyle/>
                    <a:p>
                      <a:r>
                        <a:rPr lang="it-IT" dirty="0">
                          <a:latin typeface="Calibri Light" panose="020F0302020204030204" pitchFamily="34" charset="0"/>
                          <a:ea typeface="Calibri Light" panose="020F0302020204030204" pitchFamily="34" charset="0"/>
                          <a:cs typeface="Calibri Light" panose="020F0302020204030204" pitchFamily="34" charset="0"/>
                        </a:rPr>
                        <a:t>€ 120</a:t>
                      </a:r>
                    </a:p>
                  </a:txBody>
                  <a:tcPr/>
                </a:tc>
                <a:extLst>
                  <a:ext uri="{0D108BD9-81ED-4DB2-BD59-A6C34878D82A}">
                    <a16:rowId xmlns:a16="http://schemas.microsoft.com/office/drawing/2014/main" val="37687104"/>
                  </a:ext>
                </a:extLst>
              </a:tr>
              <a:tr h="370840">
                <a:tc>
                  <a:txBody>
                    <a:bodyPr/>
                    <a:lstStyle/>
                    <a:p>
                      <a:r>
                        <a:rPr lang="it-IT" dirty="0">
                          <a:latin typeface="Calibri Light" panose="020F0302020204030204" pitchFamily="34" charset="0"/>
                          <a:ea typeface="Calibri Light" panose="020F0302020204030204" pitchFamily="34" charset="0"/>
                          <a:cs typeface="Calibri Light" panose="020F0302020204030204" pitchFamily="34" charset="0"/>
                        </a:rPr>
                        <a:t>TRINITY GESE EXAM</a:t>
                      </a:r>
                    </a:p>
                  </a:txBody>
                  <a:tcPr/>
                </a:tc>
                <a:tc>
                  <a:txBody>
                    <a:bodyPr/>
                    <a:lstStyle/>
                    <a:p>
                      <a:r>
                        <a:rPr lang="it-IT" dirty="0">
                          <a:latin typeface="Calibri Light" panose="020F0302020204030204" pitchFamily="34" charset="0"/>
                          <a:ea typeface="Calibri Light" panose="020F0302020204030204" pitchFamily="34" charset="0"/>
                          <a:cs typeface="Calibri Light" panose="020F0302020204030204" pitchFamily="34" charset="0"/>
                        </a:rPr>
                        <a:t>€ 140</a:t>
                      </a:r>
                    </a:p>
                  </a:txBody>
                  <a:tcPr/>
                </a:tc>
                <a:extLst>
                  <a:ext uri="{0D108BD9-81ED-4DB2-BD59-A6C34878D82A}">
                    <a16:rowId xmlns:a16="http://schemas.microsoft.com/office/drawing/2014/main" val="1957210055"/>
                  </a:ext>
                </a:extLst>
              </a:tr>
            </a:tbl>
          </a:graphicData>
        </a:graphic>
      </p:graphicFrame>
      <p:pic>
        <p:nvPicPr>
          <p:cNvPr id="4" name="Immagine 3">
            <a:extLst>
              <a:ext uri="{FF2B5EF4-FFF2-40B4-BE49-F238E27FC236}">
                <a16:creationId xmlns:a16="http://schemas.microsoft.com/office/drawing/2014/main" id="{5D1DF72D-0774-EA62-66F1-3FD0DB1D32EC}"/>
              </a:ext>
            </a:extLst>
          </p:cNvPr>
          <p:cNvPicPr>
            <a:picLocks noChangeAspect="1"/>
          </p:cNvPicPr>
          <p:nvPr/>
        </p:nvPicPr>
        <p:blipFill>
          <a:blip r:embed="rId2"/>
          <a:stretch>
            <a:fillRect/>
          </a:stretch>
        </p:blipFill>
        <p:spPr>
          <a:xfrm>
            <a:off x="380730" y="2667110"/>
            <a:ext cx="4142109" cy="2404328"/>
          </a:xfrm>
          <a:prstGeom prst="rect">
            <a:avLst/>
          </a:prstGeom>
        </p:spPr>
      </p:pic>
    </p:spTree>
    <p:extLst>
      <p:ext uri="{BB962C8B-B14F-4D97-AF65-F5344CB8AC3E}">
        <p14:creationId xmlns:p14="http://schemas.microsoft.com/office/powerpoint/2010/main" val="221418400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5B7D4F-6591-0EB9-F931-3BDDD908DE4E}"/>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A91CBDE7-C33A-9B85-623E-9577E45D492C}"/>
              </a:ext>
            </a:extLst>
          </p:cNvPr>
          <p:cNvSpPr>
            <a:spLocks noGrp="1"/>
          </p:cNvSpPr>
          <p:nvPr>
            <p:ph type="title"/>
          </p:nvPr>
        </p:nvSpPr>
        <p:spPr>
          <a:xfrm>
            <a:off x="838200" y="191490"/>
            <a:ext cx="10515600" cy="1325563"/>
          </a:xfrm>
        </p:spPr>
        <p:txBody>
          <a:bodyPr>
            <a:noAutofit/>
          </a:bodyPr>
          <a:lstStyle/>
          <a:p>
            <a:r>
              <a:rPr lang="it-IT" sz="4000" b="1">
                <a:latin typeface="Calibri" panose="020F0502020204030204" pitchFamily="34" charset="0"/>
                <a:ea typeface="Calibri" panose="020F0502020204030204" pitchFamily="34" charset="0"/>
                <a:cs typeface="Calibri" panose="020F0502020204030204" pitchFamily="34" charset="0"/>
              </a:rPr>
              <a:t>COME ISCRIVERSI</a:t>
            </a:r>
          </a:p>
        </p:txBody>
      </p:sp>
      <p:sp>
        <p:nvSpPr>
          <p:cNvPr id="3" name="Segnaposto testo 2">
            <a:extLst>
              <a:ext uri="{FF2B5EF4-FFF2-40B4-BE49-F238E27FC236}">
                <a16:creationId xmlns:a16="http://schemas.microsoft.com/office/drawing/2014/main" id="{8820F6D7-52E5-EA94-581A-0F3C4F060112}"/>
              </a:ext>
            </a:extLst>
          </p:cNvPr>
          <p:cNvSpPr>
            <a:spLocks noGrp="1"/>
          </p:cNvSpPr>
          <p:nvPr>
            <p:ph idx="1"/>
          </p:nvPr>
        </p:nvSpPr>
        <p:spPr>
          <a:xfrm>
            <a:off x="4395018" y="1966452"/>
            <a:ext cx="7344698" cy="4080388"/>
          </a:xfrm>
        </p:spPr>
        <p:txBody>
          <a:bodyPr>
            <a:normAutofit/>
          </a:bodyPr>
          <a:lstStyle/>
          <a:p>
            <a:pPr marL="0" indent="0" algn="ctr">
              <a:buNone/>
            </a:pPr>
            <a:r>
              <a:rPr lang="it-IT" sz="2800" b="1" dirty="0">
                <a:latin typeface="Calibri Light" panose="020F0302020204030204" pitchFamily="34" charset="0"/>
                <a:ea typeface="Calibri Light" panose="020F0302020204030204" pitchFamily="34" charset="0"/>
                <a:cs typeface="Calibri Light" panose="020F0302020204030204" pitchFamily="34" charset="0"/>
              </a:rPr>
              <a:t>ISCRIVITI SUBITO</a:t>
            </a:r>
          </a:p>
          <a:p>
            <a:pPr marL="0" indent="0" algn="ctr">
              <a:buNone/>
            </a:pPr>
            <a:endParaRPr lang="it-IT" sz="2800" b="1" dirty="0">
              <a:latin typeface="Calibri Light" panose="020F0302020204030204" pitchFamily="34" charset="0"/>
              <a:ea typeface="Calibri Light" panose="020F0302020204030204" pitchFamily="34" charset="0"/>
              <a:cs typeface="Calibri Light" panose="020F0302020204030204" pitchFamily="34" charset="0"/>
            </a:endParaRPr>
          </a:p>
          <a:p>
            <a:pPr marL="0" indent="0" algn="l">
              <a:buNone/>
            </a:pPr>
            <a:r>
              <a:rPr lang="it-IT" sz="2000" dirty="0">
                <a:latin typeface="Calibri Light" panose="020F0302020204030204" pitchFamily="34" charset="0"/>
                <a:ea typeface="Calibri Light" panose="020F0302020204030204" pitchFamily="34" charset="0"/>
                <a:cs typeface="Calibri Light" panose="020F0302020204030204" pitchFamily="34" charset="0"/>
              </a:rPr>
              <a:t>- Compila con precisione e in tutte le sue parti la Domanda d’Iscrizione online, che troverai nel nostro sito </a:t>
            </a:r>
            <a:r>
              <a:rPr lang="it-IT" sz="2000" dirty="0">
                <a:latin typeface="Calibri Light" panose="020F0302020204030204" pitchFamily="34" charset="0"/>
                <a:ea typeface="Calibri Light" panose="020F0302020204030204" pitchFamily="34" charset="0"/>
                <a:cs typeface="Calibri Light" panose="020F0302020204030204" pitchFamily="34" charset="0"/>
                <a:hlinkClick r:id="rId2"/>
              </a:rPr>
              <a:t>www.lastrolabio.it</a:t>
            </a:r>
            <a:r>
              <a:rPr lang="it-IT" sz="2000" dirty="0">
                <a:latin typeface="Calibri Light" panose="020F0302020204030204" pitchFamily="34" charset="0"/>
                <a:ea typeface="Calibri Light" panose="020F0302020204030204" pitchFamily="34" charset="0"/>
                <a:cs typeface="Calibri Light" panose="020F0302020204030204" pitchFamily="34" charset="0"/>
              </a:rPr>
              <a:t>, cliccando nella home page la sezione “PRENOTA”. </a:t>
            </a:r>
          </a:p>
          <a:p>
            <a:pPr marL="0" indent="0" algn="l">
              <a:buNone/>
            </a:pPr>
            <a:r>
              <a:rPr lang="it-IT" sz="2000" dirty="0">
                <a:latin typeface="Calibri Light" panose="020F0302020204030204" pitchFamily="34" charset="0"/>
                <a:ea typeface="Calibri Light" panose="020F0302020204030204" pitchFamily="34" charset="0"/>
                <a:cs typeface="Calibri Light" panose="020F0302020204030204" pitchFamily="34" charset="0"/>
              </a:rPr>
              <a:t>- Per finalizzare l’iscrizione di una Vacanza Studio, versa un acconto di euro 1.000, al quale dovrai sommare gli importi degli eventuali Supplementi Facoltativi richiesti in fase di prenotazione. </a:t>
            </a:r>
            <a:endParaRPr lang="it-IT" sz="2000" dirty="0">
              <a:solidFill>
                <a:srgbClr val="4A4E57"/>
              </a:solidFill>
              <a:latin typeface="Calibri Light" panose="020F0302020204030204" pitchFamily="34" charset="0"/>
              <a:ea typeface="Calibri Light" panose="020F0302020204030204" pitchFamily="34" charset="0"/>
              <a:cs typeface="Calibri Light" panose="020F0302020204030204" pitchFamily="34" charset="0"/>
            </a:endParaRPr>
          </a:p>
        </p:txBody>
      </p:sp>
      <p:pic>
        <p:nvPicPr>
          <p:cNvPr id="2050" name="Picture 2" descr="vacanza studio eastbourne (7)">
            <a:extLst>
              <a:ext uri="{FF2B5EF4-FFF2-40B4-BE49-F238E27FC236}">
                <a16:creationId xmlns:a16="http://schemas.microsoft.com/office/drawing/2014/main" id="{0E0BEBA0-FDF8-85A3-5198-B6EAF695872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952" y="2997917"/>
            <a:ext cx="4034913" cy="26226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612108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1ED935-E9E3-CAB5-5D37-44AE360DFF91}"/>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1E8BA036-BBF2-D9A9-6D5E-230E3B5D4C61}"/>
              </a:ext>
            </a:extLst>
          </p:cNvPr>
          <p:cNvSpPr>
            <a:spLocks noGrp="1"/>
          </p:cNvSpPr>
          <p:nvPr>
            <p:ph type="title"/>
          </p:nvPr>
        </p:nvSpPr>
        <p:spPr>
          <a:xfrm>
            <a:off x="838200" y="191490"/>
            <a:ext cx="10515600" cy="1325563"/>
          </a:xfrm>
        </p:spPr>
        <p:txBody>
          <a:bodyPr>
            <a:noAutofit/>
          </a:bodyPr>
          <a:lstStyle/>
          <a:p>
            <a:r>
              <a:rPr lang="it-IT" sz="4000" b="1" dirty="0">
                <a:latin typeface="Calibri" panose="020F0502020204030204" pitchFamily="34" charset="0"/>
                <a:ea typeface="Calibri" panose="020F0502020204030204" pitchFamily="34" charset="0"/>
                <a:cs typeface="Calibri" panose="020F0502020204030204" pitchFamily="34" charset="0"/>
              </a:rPr>
              <a:t>OFFERTE SPECIALI</a:t>
            </a:r>
          </a:p>
        </p:txBody>
      </p:sp>
      <p:sp>
        <p:nvSpPr>
          <p:cNvPr id="10" name="CasellaDiTesto 9">
            <a:extLst>
              <a:ext uri="{FF2B5EF4-FFF2-40B4-BE49-F238E27FC236}">
                <a16:creationId xmlns:a16="http://schemas.microsoft.com/office/drawing/2014/main" id="{A20C5923-93CE-A301-00F5-01E41C19A19B}"/>
              </a:ext>
            </a:extLst>
          </p:cNvPr>
          <p:cNvSpPr txBox="1"/>
          <p:nvPr/>
        </p:nvSpPr>
        <p:spPr>
          <a:xfrm>
            <a:off x="930378" y="2362886"/>
            <a:ext cx="10331244" cy="3461269"/>
          </a:xfrm>
          <a:prstGeom prst="rect">
            <a:avLst/>
          </a:prstGeom>
          <a:noFill/>
        </p:spPr>
        <p:txBody>
          <a:bodyPr wrap="square">
            <a:spAutoFit/>
          </a:bodyPr>
          <a:lstStyle/>
          <a:p>
            <a:pPr algn="ctr">
              <a:lnSpc>
                <a:spcPct val="107000"/>
              </a:lnSpc>
              <a:spcAft>
                <a:spcPts val="800"/>
              </a:spcAft>
              <a:buNone/>
            </a:pPr>
            <a:r>
              <a:rPr lang="it-IT" sz="2400" b="1" kern="100" dirty="0">
                <a:effectLst/>
                <a:latin typeface="Segoe UI Emoji" panose="020B0502040204020203" pitchFamily="34" charset="0"/>
                <a:ea typeface="Aptos" panose="020B0004020202020204" pitchFamily="34" charset="0"/>
                <a:cs typeface="Segoe UI Emoji" panose="020B0502040204020203" pitchFamily="34" charset="0"/>
              </a:rPr>
              <a:t>🎉</a:t>
            </a:r>
            <a:r>
              <a:rPr lang="it-IT" sz="2400" b="1" kern="100" dirty="0">
                <a:effectLst/>
                <a:latin typeface="Aptos" panose="020B0004020202020204" pitchFamily="34" charset="0"/>
                <a:ea typeface="Aptos" panose="020B0004020202020204" pitchFamily="34" charset="0"/>
                <a:cs typeface="Times New Roman" panose="02020603050405020304" pitchFamily="18" charset="0"/>
              </a:rPr>
              <a:t> EARLY BOOKING</a:t>
            </a:r>
            <a:r>
              <a:rPr lang="it-IT" sz="2400" b="1" kern="100" dirty="0">
                <a:effectLst/>
                <a:latin typeface="Segoe UI Emoji" panose="020B0502040204020203" pitchFamily="34" charset="0"/>
                <a:ea typeface="Aptos" panose="020B0004020202020204" pitchFamily="34" charset="0"/>
                <a:cs typeface="Segoe UI Emoji" panose="020B0502040204020203" pitchFamily="34" charset="0"/>
              </a:rPr>
              <a:t> 🎉</a:t>
            </a:r>
            <a:endParaRPr lang="it-IT"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buNone/>
            </a:pPr>
            <a:r>
              <a:rPr lang="it-IT" sz="1800" b="1" kern="100" dirty="0">
                <a:effectLst/>
                <a:latin typeface="Aptos" panose="020B0004020202020204" pitchFamily="34" charset="0"/>
                <a:ea typeface="Aptos" panose="020B0004020202020204" pitchFamily="34" charset="0"/>
                <a:cs typeface="Times New Roman" panose="02020603050405020304" pitchFamily="18" charset="0"/>
              </a:rPr>
              <a:t>Dal 25 settembre al 31 ottobre 2025</a:t>
            </a:r>
            <a:br>
              <a:rPr lang="it-IT" sz="1800" b="1" kern="100" dirty="0">
                <a:effectLst/>
                <a:latin typeface="Aptos" panose="020B0004020202020204" pitchFamily="34" charset="0"/>
                <a:ea typeface="Aptos" panose="020B0004020202020204" pitchFamily="34" charset="0"/>
                <a:cs typeface="Times New Roman" panose="02020603050405020304" pitchFamily="18" charset="0"/>
              </a:rPr>
            </a:br>
            <a:br>
              <a:rPr lang="it-IT" sz="1800" b="1" kern="100" dirty="0">
                <a:effectLst/>
                <a:latin typeface="Aptos" panose="020B0004020202020204" pitchFamily="34" charset="0"/>
                <a:ea typeface="Aptos" panose="020B0004020202020204" pitchFamily="34" charset="0"/>
                <a:cs typeface="Times New Roman" panose="02020603050405020304" pitchFamily="18" charset="0"/>
              </a:rPr>
            </a:br>
            <a:r>
              <a:rPr lang="it-IT" sz="1800" b="1" kern="100" dirty="0">
                <a:effectLst/>
                <a:latin typeface="Aptos" panose="020B0004020202020204" pitchFamily="34" charset="0"/>
                <a:ea typeface="Aptos" panose="020B0004020202020204" pitchFamily="34" charset="0"/>
                <a:cs typeface="Times New Roman" panose="02020603050405020304" pitchFamily="18" charset="0"/>
              </a:rPr>
              <a:t>Vantaggi esclusivi per chi prenota in questa fase, per un valore totale di €600:</a:t>
            </a:r>
            <a:endParaRPr lang="it-IT"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t-IT" sz="1800" kern="100" dirty="0">
                <a:effectLst/>
                <a:latin typeface="Segoe UI Emoji" panose="020B0502040204020203" pitchFamily="34" charset="0"/>
                <a:ea typeface="Aptos" panose="020B0004020202020204" pitchFamily="34" charset="0"/>
                <a:cs typeface="Segoe UI Emoji" panose="020B0502040204020203" pitchFamily="34" charset="0"/>
              </a:rPr>
              <a:t>💸</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b="1" kern="100" dirty="0">
                <a:effectLst/>
                <a:latin typeface="Aptos" panose="020B0004020202020204" pitchFamily="34" charset="0"/>
                <a:ea typeface="Aptos" panose="020B0004020202020204" pitchFamily="34" charset="0"/>
                <a:cs typeface="Times New Roman" panose="02020603050405020304" pitchFamily="18" charset="0"/>
              </a:rPr>
              <a:t>Sconto </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di €100 sulla quota di partecipazione</a:t>
            </a:r>
          </a:p>
          <a:p>
            <a:pPr marL="342900" lvl="0" indent="-342900">
              <a:lnSpc>
                <a:spcPct val="107000"/>
              </a:lnSpc>
              <a:spcAft>
                <a:spcPts val="800"/>
              </a:spcAft>
              <a:buSzPts val="1000"/>
              <a:buFont typeface="Symbol" panose="05050102010706020507" pitchFamily="18" charset="2"/>
              <a:buChar char=""/>
              <a:tabLst>
                <a:tab pos="457200" algn="l"/>
              </a:tabLst>
            </a:pPr>
            <a:r>
              <a:rPr lang="it-IT" sz="1800" kern="100" dirty="0">
                <a:effectLst/>
                <a:latin typeface="Segoe UI Emoji" panose="020B0502040204020203" pitchFamily="34" charset="0"/>
                <a:ea typeface="Aptos" panose="020B0004020202020204" pitchFamily="34" charset="0"/>
                <a:cs typeface="Segoe UI Emoji" panose="020B0502040204020203" pitchFamily="34" charset="0"/>
              </a:rPr>
              <a:t>🌍</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b="1" kern="100" dirty="0">
                <a:effectLst/>
                <a:latin typeface="Aptos" panose="020B0004020202020204" pitchFamily="34" charset="0"/>
                <a:ea typeface="Aptos" panose="020B0004020202020204" pitchFamily="34" charset="0"/>
                <a:cs typeface="Times New Roman" panose="02020603050405020304" pitchFamily="18" charset="0"/>
              </a:rPr>
              <a:t>Assicurazione Integrativa</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(valore € 120) – </a:t>
            </a:r>
            <a:r>
              <a:rPr lang="it-IT" sz="1800" b="1" kern="100" dirty="0">
                <a:effectLst/>
                <a:latin typeface="Aptos" panose="020B0004020202020204" pitchFamily="34" charset="0"/>
                <a:ea typeface="Aptos" panose="020B0004020202020204" pitchFamily="34" charset="0"/>
                <a:cs typeface="Times New Roman" panose="02020603050405020304" pitchFamily="18" charset="0"/>
              </a:rPr>
              <a:t>in omaggio</a:t>
            </a:r>
            <a:endParaRPr lang="it-IT"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t-IT" sz="1800" kern="100" dirty="0">
                <a:effectLst/>
                <a:latin typeface="Segoe UI Emoji" panose="020B0502040204020203" pitchFamily="34" charset="0"/>
                <a:ea typeface="Aptos" panose="020B0004020202020204" pitchFamily="34" charset="0"/>
                <a:cs typeface="Segoe UI Emoji" panose="020B0502040204020203" pitchFamily="34" charset="0"/>
              </a:rPr>
              <a:t>🛡️</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b="1" kern="100" dirty="0">
                <a:effectLst/>
                <a:latin typeface="Aptos" panose="020B0004020202020204" pitchFamily="34" charset="0"/>
                <a:ea typeface="Aptos" panose="020B0004020202020204" pitchFamily="34" charset="0"/>
                <a:cs typeface="Times New Roman" panose="02020603050405020304" pitchFamily="18" charset="0"/>
              </a:rPr>
              <a:t>Garanzia No Risk</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(valore di € 200) – </a:t>
            </a:r>
            <a:r>
              <a:rPr lang="it-IT" sz="1800" b="1" kern="100" dirty="0">
                <a:effectLst/>
                <a:latin typeface="Aptos" panose="020B0004020202020204" pitchFamily="34" charset="0"/>
                <a:ea typeface="Aptos" panose="020B0004020202020204" pitchFamily="34" charset="0"/>
                <a:cs typeface="Times New Roman" panose="02020603050405020304" pitchFamily="18" charset="0"/>
              </a:rPr>
              <a:t>in omaggio</a:t>
            </a:r>
            <a:endParaRPr lang="it-IT"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t-IT" sz="1800" kern="100" dirty="0">
                <a:effectLst/>
                <a:latin typeface="Segoe UI Emoji" panose="020B0502040204020203" pitchFamily="34" charset="0"/>
                <a:ea typeface="Aptos" panose="020B0004020202020204" pitchFamily="34" charset="0"/>
                <a:cs typeface="Segoe UI Emoji" panose="020B0502040204020203" pitchFamily="34" charset="0"/>
              </a:rPr>
              <a:t>🇬🇧</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b="1" kern="100" dirty="0">
                <a:effectLst/>
                <a:latin typeface="Aptos" panose="020B0004020202020204" pitchFamily="34" charset="0"/>
                <a:ea typeface="Aptos" panose="020B0004020202020204" pitchFamily="34" charset="0"/>
                <a:cs typeface="Times New Roman" panose="02020603050405020304" pitchFamily="18" charset="0"/>
              </a:rPr>
              <a:t>Corso online di inglese</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con </a:t>
            </a:r>
            <a:r>
              <a:rPr lang="it-IT" sz="1800" kern="100" dirty="0" err="1">
                <a:effectLst/>
                <a:latin typeface="Aptos" panose="020B0004020202020204" pitchFamily="34" charset="0"/>
                <a:ea typeface="Aptos" panose="020B0004020202020204" pitchFamily="34" charset="0"/>
                <a:cs typeface="Times New Roman" panose="02020603050405020304" pitchFamily="18" charset="0"/>
              </a:rPr>
              <a:t>Joe</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English (valore € 130) – </a:t>
            </a:r>
            <a:r>
              <a:rPr lang="it-IT" sz="1800" b="1" kern="100" dirty="0">
                <a:effectLst/>
                <a:latin typeface="Aptos" panose="020B0004020202020204" pitchFamily="34" charset="0"/>
                <a:ea typeface="Aptos" panose="020B0004020202020204" pitchFamily="34" charset="0"/>
                <a:cs typeface="Times New Roman" panose="02020603050405020304" pitchFamily="18" charset="0"/>
              </a:rPr>
              <a:t>in omaggio</a:t>
            </a:r>
            <a:endParaRPr lang="it-IT"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t-IT" sz="1800" kern="100" dirty="0">
                <a:effectLst/>
                <a:latin typeface="Segoe UI Emoji" panose="020B0502040204020203" pitchFamily="34" charset="0"/>
                <a:ea typeface="Aptos" panose="020B0004020202020204" pitchFamily="34" charset="0"/>
                <a:cs typeface="Segoe UI Emoji" panose="020B0502040204020203" pitchFamily="34" charset="0"/>
              </a:rPr>
              <a:t>🔄</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b="1" kern="100" dirty="0">
                <a:effectLst/>
                <a:latin typeface="Aptos" panose="020B0004020202020204" pitchFamily="34" charset="0"/>
                <a:ea typeface="Aptos" panose="020B0004020202020204" pitchFamily="34" charset="0"/>
                <a:cs typeface="Times New Roman" panose="02020603050405020304" pitchFamily="18" charset="0"/>
              </a:rPr>
              <a:t>Cambio corso/destinazione/data</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(valore € 50) – </a:t>
            </a:r>
            <a:r>
              <a:rPr lang="it-IT" sz="1800" b="1" kern="100" dirty="0">
                <a:effectLst/>
                <a:latin typeface="Aptos" panose="020B0004020202020204" pitchFamily="34" charset="0"/>
                <a:ea typeface="Aptos" panose="020B0004020202020204" pitchFamily="34" charset="0"/>
                <a:cs typeface="Times New Roman" panose="02020603050405020304" pitchFamily="18" charset="0"/>
              </a:rPr>
              <a:t>gratuito</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se comunicato entro il 31/03/2026</a:t>
            </a:r>
          </a:p>
        </p:txBody>
      </p:sp>
    </p:spTree>
    <p:extLst>
      <p:ext uri="{BB962C8B-B14F-4D97-AF65-F5344CB8AC3E}">
        <p14:creationId xmlns:p14="http://schemas.microsoft.com/office/powerpoint/2010/main" val="394209184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9B3EE4-BC3F-845C-DD87-4418772D0CA0}"/>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789ED2BE-E761-1581-7B19-173F498BA7B5}"/>
              </a:ext>
            </a:extLst>
          </p:cNvPr>
          <p:cNvSpPr>
            <a:spLocks noGrp="1"/>
          </p:cNvSpPr>
          <p:nvPr>
            <p:ph type="title"/>
          </p:nvPr>
        </p:nvSpPr>
        <p:spPr>
          <a:xfrm>
            <a:off x="838200" y="191490"/>
            <a:ext cx="10515600" cy="1325563"/>
          </a:xfrm>
        </p:spPr>
        <p:txBody>
          <a:bodyPr>
            <a:noAutofit/>
          </a:bodyPr>
          <a:lstStyle/>
          <a:p>
            <a:r>
              <a:rPr lang="it-IT" sz="4000" b="1">
                <a:latin typeface="Calibri" panose="020F0502020204030204" pitchFamily="34" charset="0"/>
                <a:ea typeface="Calibri" panose="020F0502020204030204" pitchFamily="34" charset="0"/>
                <a:cs typeface="Calibri" panose="020F0502020204030204" pitchFamily="34" charset="0"/>
              </a:rPr>
              <a:t>OFFERTE SPECIALI</a:t>
            </a:r>
          </a:p>
        </p:txBody>
      </p:sp>
      <p:sp>
        <p:nvSpPr>
          <p:cNvPr id="7" name="CasellaDiTesto 6">
            <a:extLst>
              <a:ext uri="{FF2B5EF4-FFF2-40B4-BE49-F238E27FC236}">
                <a16:creationId xmlns:a16="http://schemas.microsoft.com/office/drawing/2014/main" id="{791D4D01-BF01-0D50-CED1-E53F7028F833}"/>
              </a:ext>
            </a:extLst>
          </p:cNvPr>
          <p:cNvSpPr txBox="1"/>
          <p:nvPr/>
        </p:nvSpPr>
        <p:spPr>
          <a:xfrm>
            <a:off x="838200" y="2586580"/>
            <a:ext cx="10183761" cy="2469587"/>
          </a:xfrm>
          <a:prstGeom prst="rect">
            <a:avLst/>
          </a:prstGeom>
          <a:noFill/>
        </p:spPr>
        <p:txBody>
          <a:bodyPr wrap="square">
            <a:spAutoFit/>
          </a:bodyPr>
          <a:lstStyle/>
          <a:p>
            <a:pPr>
              <a:lnSpc>
                <a:spcPct val="107000"/>
              </a:lnSpc>
              <a:spcAft>
                <a:spcPts val="800"/>
              </a:spcAft>
              <a:buNone/>
            </a:pPr>
            <a:r>
              <a:rPr lang="it-IT" sz="2400" b="1" kern="100" dirty="0">
                <a:effectLst/>
                <a:latin typeface="Segoe UI Emoji" panose="020B0502040204020203" pitchFamily="34" charset="0"/>
                <a:ea typeface="Aptos" panose="020B0004020202020204" pitchFamily="34" charset="0"/>
                <a:cs typeface="Segoe UI Emoji" panose="020B0502040204020203" pitchFamily="34" charset="0"/>
              </a:rPr>
              <a:t>⭐</a:t>
            </a:r>
            <a:r>
              <a:rPr lang="it-IT" sz="2400" b="1" kern="100" dirty="0">
                <a:effectLst/>
                <a:latin typeface="Aptos" panose="020B0004020202020204" pitchFamily="34" charset="0"/>
                <a:ea typeface="Aptos" panose="020B0004020202020204" pitchFamily="34" charset="0"/>
                <a:cs typeface="Times New Roman" panose="02020603050405020304" pitchFamily="18" charset="0"/>
              </a:rPr>
              <a:t> PRIMA OFFERTA SPECIALE</a:t>
            </a:r>
            <a:r>
              <a:rPr lang="it-IT" sz="2400" b="1" kern="100" dirty="0">
                <a:effectLst/>
                <a:latin typeface="Segoe UI Emoji" panose="020B0502040204020203" pitchFamily="34" charset="0"/>
                <a:ea typeface="Aptos" panose="020B0004020202020204" pitchFamily="34" charset="0"/>
                <a:cs typeface="Segoe UI Emoji" panose="020B0502040204020203" pitchFamily="34" charset="0"/>
              </a:rPr>
              <a:t>⭐</a:t>
            </a:r>
            <a:endParaRPr lang="it-IT"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buNone/>
            </a:pPr>
            <a:r>
              <a:rPr lang="it-IT" sz="1800" b="1" kern="100" dirty="0">
                <a:effectLst/>
                <a:latin typeface="Aptos" panose="020B0004020202020204" pitchFamily="34" charset="0"/>
                <a:ea typeface="Aptos" panose="020B0004020202020204" pitchFamily="34" charset="0"/>
                <a:cs typeface="Times New Roman" panose="02020603050405020304" pitchFamily="18" charset="0"/>
              </a:rPr>
              <a:t>Dal 1° novembre al 23 dicembre 2025</a:t>
            </a:r>
            <a:endParaRPr lang="it-IT"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buNone/>
            </a:pPr>
            <a:r>
              <a:rPr lang="it-IT" sz="1800" b="1" kern="100" dirty="0">
                <a:effectLst/>
                <a:latin typeface="Aptos" panose="020B0004020202020204" pitchFamily="34" charset="0"/>
                <a:ea typeface="Aptos" panose="020B0004020202020204" pitchFamily="34" charset="0"/>
                <a:cs typeface="Times New Roman" panose="02020603050405020304" pitchFamily="18" charset="0"/>
              </a:rPr>
              <a:t>Vantaggi esclusivi per chi prenota in questa fase, per un valore totale di €230:</a:t>
            </a:r>
            <a:endParaRPr lang="it-IT"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t-IT" sz="1800" kern="100" dirty="0">
                <a:effectLst/>
                <a:latin typeface="Segoe UI Emoji" panose="020B0502040204020203" pitchFamily="34" charset="0"/>
                <a:ea typeface="Aptos" panose="020B0004020202020204" pitchFamily="34" charset="0"/>
                <a:cs typeface="Segoe UI Emoji" panose="020B0502040204020203" pitchFamily="34" charset="0"/>
              </a:rPr>
              <a:t>💸</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b="1" kern="100" dirty="0">
                <a:effectLst/>
                <a:latin typeface="Aptos" panose="020B0004020202020204" pitchFamily="34" charset="0"/>
                <a:ea typeface="Aptos" panose="020B0004020202020204" pitchFamily="34" charset="0"/>
                <a:cs typeface="Times New Roman" panose="02020603050405020304" pitchFamily="18" charset="0"/>
              </a:rPr>
              <a:t>Sconto </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di €50 sulla quota di partecipazione</a:t>
            </a:r>
          </a:p>
          <a:p>
            <a:pPr marL="342900" lvl="0" indent="-342900">
              <a:lnSpc>
                <a:spcPct val="107000"/>
              </a:lnSpc>
              <a:spcAft>
                <a:spcPts val="800"/>
              </a:spcAft>
              <a:buSzPts val="1000"/>
              <a:buFont typeface="Symbol" panose="05050102010706020507" pitchFamily="18" charset="2"/>
              <a:buChar char=""/>
              <a:tabLst>
                <a:tab pos="457200" algn="l"/>
              </a:tabLst>
            </a:pPr>
            <a:r>
              <a:rPr lang="it-IT" sz="1800" kern="100" dirty="0">
                <a:effectLst/>
                <a:latin typeface="Segoe UI Emoji" panose="020B0502040204020203" pitchFamily="34" charset="0"/>
                <a:ea typeface="Aptos" panose="020B0004020202020204" pitchFamily="34" charset="0"/>
                <a:cs typeface="Segoe UI Emoji" panose="020B0502040204020203" pitchFamily="34" charset="0"/>
              </a:rPr>
              <a:t>🇬🇧</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b="1" kern="100" dirty="0">
                <a:effectLst/>
                <a:latin typeface="Aptos" panose="020B0004020202020204" pitchFamily="34" charset="0"/>
                <a:ea typeface="Aptos" panose="020B0004020202020204" pitchFamily="34" charset="0"/>
                <a:cs typeface="Times New Roman" panose="02020603050405020304" pitchFamily="18" charset="0"/>
              </a:rPr>
              <a:t>Corso online di inglese</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con </a:t>
            </a:r>
            <a:r>
              <a:rPr lang="it-IT" sz="1800" kern="100" dirty="0" err="1">
                <a:effectLst/>
                <a:latin typeface="Aptos" panose="020B0004020202020204" pitchFamily="34" charset="0"/>
                <a:ea typeface="Aptos" panose="020B0004020202020204" pitchFamily="34" charset="0"/>
                <a:cs typeface="Times New Roman" panose="02020603050405020304" pitchFamily="18" charset="0"/>
              </a:rPr>
              <a:t>Joe</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English (valore €130) – </a:t>
            </a:r>
            <a:r>
              <a:rPr lang="it-IT" sz="1800" b="1" kern="100" dirty="0">
                <a:effectLst/>
                <a:latin typeface="Aptos" panose="020B0004020202020204" pitchFamily="34" charset="0"/>
                <a:ea typeface="Aptos" panose="020B0004020202020204" pitchFamily="34" charset="0"/>
                <a:cs typeface="Times New Roman" panose="02020603050405020304" pitchFamily="18" charset="0"/>
              </a:rPr>
              <a:t>in omaggio</a:t>
            </a:r>
            <a:endParaRPr lang="it-IT"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t-IT" sz="1800" kern="100" dirty="0">
                <a:effectLst/>
                <a:latin typeface="Segoe UI Emoji" panose="020B0502040204020203" pitchFamily="34" charset="0"/>
                <a:ea typeface="Aptos" panose="020B0004020202020204" pitchFamily="34" charset="0"/>
                <a:cs typeface="Segoe UI Emoji" panose="020B0502040204020203" pitchFamily="34" charset="0"/>
              </a:rPr>
              <a:t>🔄</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b="1" kern="100" dirty="0">
                <a:effectLst/>
                <a:latin typeface="Aptos" panose="020B0004020202020204" pitchFamily="34" charset="0"/>
                <a:ea typeface="Aptos" panose="020B0004020202020204" pitchFamily="34" charset="0"/>
                <a:cs typeface="Times New Roman" panose="02020603050405020304" pitchFamily="18" charset="0"/>
              </a:rPr>
              <a:t>Cambio corso/destinazione/data</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(valore €50) – </a:t>
            </a:r>
            <a:r>
              <a:rPr lang="it-IT" sz="1800" b="1" kern="100" dirty="0">
                <a:effectLst/>
                <a:latin typeface="Aptos" panose="020B0004020202020204" pitchFamily="34" charset="0"/>
                <a:ea typeface="Aptos" panose="020B0004020202020204" pitchFamily="34" charset="0"/>
                <a:cs typeface="Times New Roman" panose="02020603050405020304" pitchFamily="18" charset="0"/>
              </a:rPr>
              <a:t>gratuito</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se comunicato entro il 31/03/2026</a:t>
            </a:r>
          </a:p>
        </p:txBody>
      </p:sp>
    </p:spTree>
    <p:extLst>
      <p:ext uri="{BB962C8B-B14F-4D97-AF65-F5344CB8AC3E}">
        <p14:creationId xmlns:p14="http://schemas.microsoft.com/office/powerpoint/2010/main" val="11912967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F4D081-9BA6-A088-73FF-7F38F07C2A5E}"/>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3412EECC-5597-A684-2ECE-1C68F1CDA0B2}"/>
              </a:ext>
            </a:extLst>
          </p:cNvPr>
          <p:cNvSpPr>
            <a:spLocks noGrp="1"/>
          </p:cNvSpPr>
          <p:nvPr>
            <p:ph type="title"/>
          </p:nvPr>
        </p:nvSpPr>
        <p:spPr>
          <a:xfrm>
            <a:off x="838200" y="191490"/>
            <a:ext cx="10515600" cy="1325563"/>
          </a:xfrm>
        </p:spPr>
        <p:txBody>
          <a:bodyPr>
            <a:noAutofit/>
          </a:bodyPr>
          <a:lstStyle/>
          <a:p>
            <a:r>
              <a:rPr lang="it-IT" sz="4000" b="1">
                <a:latin typeface="Calibri" panose="020F0502020204030204" pitchFamily="34" charset="0"/>
                <a:ea typeface="Calibri" panose="020F0502020204030204" pitchFamily="34" charset="0"/>
                <a:cs typeface="Calibri" panose="020F0502020204030204" pitchFamily="34" charset="0"/>
              </a:rPr>
              <a:t>OFFERTE SPECIALI</a:t>
            </a:r>
          </a:p>
        </p:txBody>
      </p:sp>
      <p:sp>
        <p:nvSpPr>
          <p:cNvPr id="9" name="CasellaDiTesto 8">
            <a:extLst>
              <a:ext uri="{FF2B5EF4-FFF2-40B4-BE49-F238E27FC236}">
                <a16:creationId xmlns:a16="http://schemas.microsoft.com/office/drawing/2014/main" id="{6C5D39FA-91D7-A4A6-EC1B-C7CE6DFEF893}"/>
              </a:ext>
            </a:extLst>
          </p:cNvPr>
          <p:cNvSpPr txBox="1"/>
          <p:nvPr/>
        </p:nvSpPr>
        <p:spPr>
          <a:xfrm>
            <a:off x="1032387" y="2783225"/>
            <a:ext cx="10048568" cy="2070631"/>
          </a:xfrm>
          <a:prstGeom prst="rect">
            <a:avLst/>
          </a:prstGeom>
          <a:noFill/>
        </p:spPr>
        <p:txBody>
          <a:bodyPr wrap="square">
            <a:spAutoFit/>
          </a:bodyPr>
          <a:lstStyle/>
          <a:p>
            <a:pPr>
              <a:lnSpc>
                <a:spcPct val="107000"/>
              </a:lnSpc>
              <a:spcAft>
                <a:spcPts val="800"/>
              </a:spcAft>
              <a:buNone/>
            </a:pPr>
            <a:r>
              <a:rPr lang="it-IT" sz="2400" b="1" kern="100" dirty="0">
                <a:effectLst/>
                <a:latin typeface="Segoe UI Emoji" panose="020B0502040204020203" pitchFamily="34" charset="0"/>
                <a:ea typeface="Aptos" panose="020B0004020202020204" pitchFamily="34" charset="0"/>
                <a:cs typeface="Segoe UI Emoji" panose="020B0502040204020203" pitchFamily="34" charset="0"/>
              </a:rPr>
              <a:t>🌟</a:t>
            </a:r>
            <a:r>
              <a:rPr lang="it-IT" sz="2400" b="1" kern="100" dirty="0">
                <a:effectLst/>
                <a:latin typeface="Aptos" panose="020B0004020202020204" pitchFamily="34" charset="0"/>
                <a:ea typeface="Aptos" panose="020B0004020202020204" pitchFamily="34" charset="0"/>
                <a:cs typeface="Times New Roman" panose="02020603050405020304" pitchFamily="18" charset="0"/>
              </a:rPr>
              <a:t> SECONDA OFFERTA SPECIALE</a:t>
            </a:r>
            <a:r>
              <a:rPr lang="it-IT" sz="2400" b="1" kern="100" dirty="0">
                <a:effectLst/>
                <a:latin typeface="Segoe UI Emoji" panose="020B0502040204020203" pitchFamily="34" charset="0"/>
                <a:ea typeface="Aptos" panose="020B0004020202020204" pitchFamily="34" charset="0"/>
                <a:cs typeface="Segoe UI Emoji" panose="020B0502040204020203" pitchFamily="34" charset="0"/>
              </a:rPr>
              <a:t> 🌟</a:t>
            </a:r>
            <a:endParaRPr lang="it-IT"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buNone/>
            </a:pPr>
            <a:r>
              <a:rPr lang="it-IT" sz="1800" b="1" kern="100" dirty="0">
                <a:effectLst/>
                <a:latin typeface="Aptos" panose="020B0004020202020204" pitchFamily="34" charset="0"/>
                <a:ea typeface="Aptos" panose="020B0004020202020204" pitchFamily="34" charset="0"/>
                <a:cs typeface="Times New Roman" panose="02020603050405020304" pitchFamily="18" charset="0"/>
              </a:rPr>
              <a:t>Dal 24 dicembre 2025 al 28 febbraio 2026</a:t>
            </a:r>
            <a:endParaRPr lang="it-IT"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buNone/>
            </a:pPr>
            <a:r>
              <a:rPr lang="it-IT" sz="1800" b="1" kern="100" dirty="0">
                <a:effectLst/>
                <a:latin typeface="Aptos" panose="020B0004020202020204" pitchFamily="34" charset="0"/>
                <a:ea typeface="Aptos" panose="020B0004020202020204" pitchFamily="34" charset="0"/>
                <a:cs typeface="Times New Roman" panose="02020603050405020304" pitchFamily="18" charset="0"/>
              </a:rPr>
              <a:t>Vantaggi esclusivi per chi prenota in questa fase, per un valore totale di €180:</a:t>
            </a:r>
            <a:endParaRPr lang="it-IT"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t-IT" sz="1800" kern="100" dirty="0">
                <a:effectLst/>
                <a:latin typeface="Segoe UI Emoji" panose="020B0502040204020203" pitchFamily="34" charset="0"/>
                <a:ea typeface="Aptos" panose="020B0004020202020204" pitchFamily="34" charset="0"/>
                <a:cs typeface="Segoe UI Emoji" panose="020B0502040204020203" pitchFamily="34" charset="0"/>
              </a:rPr>
              <a:t>🇬🇧</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b="1" kern="100" dirty="0">
                <a:effectLst/>
                <a:latin typeface="Aptos" panose="020B0004020202020204" pitchFamily="34" charset="0"/>
                <a:ea typeface="Aptos" panose="020B0004020202020204" pitchFamily="34" charset="0"/>
                <a:cs typeface="Times New Roman" panose="02020603050405020304" pitchFamily="18" charset="0"/>
              </a:rPr>
              <a:t>Corso online di inglese</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con </a:t>
            </a:r>
            <a:r>
              <a:rPr lang="it-IT" sz="1800" kern="100" dirty="0" err="1">
                <a:effectLst/>
                <a:latin typeface="Aptos" panose="020B0004020202020204" pitchFamily="34" charset="0"/>
                <a:ea typeface="Aptos" panose="020B0004020202020204" pitchFamily="34" charset="0"/>
                <a:cs typeface="Times New Roman" panose="02020603050405020304" pitchFamily="18" charset="0"/>
              </a:rPr>
              <a:t>Joe</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English (valore €130) – </a:t>
            </a:r>
            <a:r>
              <a:rPr lang="it-IT" sz="1800" b="1" kern="100" dirty="0">
                <a:effectLst/>
                <a:latin typeface="Aptos" panose="020B0004020202020204" pitchFamily="34" charset="0"/>
                <a:ea typeface="Aptos" panose="020B0004020202020204" pitchFamily="34" charset="0"/>
                <a:cs typeface="Times New Roman" panose="02020603050405020304" pitchFamily="18" charset="0"/>
              </a:rPr>
              <a:t>in omaggio</a:t>
            </a:r>
            <a:endParaRPr lang="it-IT"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t-IT" sz="1800" kern="100" dirty="0">
                <a:effectLst/>
                <a:latin typeface="Segoe UI Emoji" panose="020B0502040204020203" pitchFamily="34" charset="0"/>
                <a:ea typeface="Aptos" panose="020B0004020202020204" pitchFamily="34" charset="0"/>
                <a:cs typeface="Segoe UI Emoji" panose="020B0502040204020203" pitchFamily="34" charset="0"/>
              </a:rPr>
              <a:t>🔄</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b="1" kern="100" dirty="0">
                <a:effectLst/>
                <a:latin typeface="Aptos" panose="020B0004020202020204" pitchFamily="34" charset="0"/>
                <a:ea typeface="Aptos" panose="020B0004020202020204" pitchFamily="34" charset="0"/>
                <a:cs typeface="Times New Roman" panose="02020603050405020304" pitchFamily="18" charset="0"/>
              </a:rPr>
              <a:t>Cambio corso/destinazione/data</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(valore €50) – </a:t>
            </a:r>
            <a:r>
              <a:rPr lang="it-IT" sz="1800" b="1" kern="100" dirty="0">
                <a:effectLst/>
                <a:latin typeface="Aptos" panose="020B0004020202020204" pitchFamily="34" charset="0"/>
                <a:ea typeface="Aptos" panose="020B0004020202020204" pitchFamily="34" charset="0"/>
                <a:cs typeface="Times New Roman" panose="02020603050405020304" pitchFamily="18" charset="0"/>
              </a:rPr>
              <a:t>gratuito</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se comunicato entro il 31/03/2026</a:t>
            </a:r>
          </a:p>
        </p:txBody>
      </p:sp>
    </p:spTree>
    <p:extLst>
      <p:ext uri="{BB962C8B-B14F-4D97-AF65-F5344CB8AC3E}">
        <p14:creationId xmlns:p14="http://schemas.microsoft.com/office/powerpoint/2010/main" val="417384159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 name="Rectangle 10"/>
          <p:cNvSpPr/>
          <p:nvPr/>
        </p:nvSpPr>
        <p:spPr>
          <a:xfrm>
            <a:off x="0" y="0"/>
            <a:ext cx="5614877" cy="6858000"/>
          </a:xfrm>
          <a:prstGeom prst="rect">
            <a:avLst/>
          </a:prstGeom>
          <a:gradFill>
            <a:gsLst>
              <a:gs pos="0">
                <a:schemeClr val="accent1">
                  <a:alpha val="82000"/>
                </a:schemeClr>
              </a:gs>
              <a:gs pos="25000">
                <a:schemeClr val="accent1">
                  <a:alpha val="60000"/>
                </a:schemeClr>
              </a:gs>
              <a:gs pos="94000">
                <a:srgbClr val="AFABAB"/>
              </a:gs>
              <a:gs pos="100000">
                <a:srgbClr val="AFABAB"/>
              </a:gs>
            </a:gsLst>
            <a:lin ang="4200000"/>
          </a:gradFill>
          <a:ln w="12700">
            <a:miter lim="400000"/>
          </a:ln>
        </p:spPr>
        <p:txBody>
          <a:bodyPr lIns="45719" rIns="45719" anchor="ctr"/>
          <a:lstStyle/>
          <a:p>
            <a:pPr algn="ctr">
              <a:defRPr>
                <a:solidFill>
                  <a:srgbClr val="FFFFFF"/>
                </a:solidFill>
              </a:defRPr>
            </a:pPr>
            <a:endParaRPr/>
          </a:p>
        </p:txBody>
      </p:sp>
      <p:pic>
        <p:nvPicPr>
          <p:cNvPr id="235" name="Picture 12" descr="Picture 12"/>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236" name="Freeform 62"/>
          <p:cNvSpPr/>
          <p:nvPr/>
        </p:nvSpPr>
        <p:spPr>
          <a:xfrm>
            <a:off x="-1" y="738618"/>
            <a:ext cx="5000440" cy="5400964"/>
          </a:xfrm>
          <a:custGeom>
            <a:avLst/>
            <a:gdLst/>
            <a:ahLst/>
            <a:cxnLst>
              <a:cxn ang="0">
                <a:pos x="wd2" y="hd2"/>
              </a:cxn>
              <a:cxn ang="5400000">
                <a:pos x="wd2" y="hd2"/>
              </a:cxn>
              <a:cxn ang="10800000">
                <a:pos x="wd2" y="hd2"/>
              </a:cxn>
              <a:cxn ang="16200000">
                <a:pos x="wd2" y="hd2"/>
              </a:cxn>
            </a:cxnLst>
            <a:rect l="0" t="0" r="r" b="b"/>
            <a:pathLst>
              <a:path w="21600" h="21600" extrusionOk="0">
                <a:moveTo>
                  <a:pt x="9935" y="0"/>
                </a:moveTo>
                <a:cubicBezTo>
                  <a:pt x="16377" y="0"/>
                  <a:pt x="21600" y="4835"/>
                  <a:pt x="21600" y="10800"/>
                </a:cubicBezTo>
                <a:cubicBezTo>
                  <a:pt x="21600" y="16765"/>
                  <a:pt x="16377" y="21600"/>
                  <a:pt x="9935" y="21600"/>
                </a:cubicBezTo>
                <a:cubicBezTo>
                  <a:pt x="5908" y="21600"/>
                  <a:pt x="2358" y="19711"/>
                  <a:pt x="262" y="16838"/>
                </a:cubicBezTo>
                <a:lnTo>
                  <a:pt x="0" y="16439"/>
                </a:lnTo>
                <a:lnTo>
                  <a:pt x="0" y="5161"/>
                </a:lnTo>
                <a:lnTo>
                  <a:pt x="262" y="4762"/>
                </a:lnTo>
                <a:cubicBezTo>
                  <a:pt x="2358" y="1889"/>
                  <a:pt x="5908" y="0"/>
                  <a:pt x="9935" y="0"/>
                </a:cubicBezTo>
                <a:close/>
              </a:path>
            </a:pathLst>
          </a:custGeom>
          <a:solidFill>
            <a:srgbClr val="FFFFFF"/>
          </a:solidFill>
          <a:ln w="12700">
            <a:miter lim="400000"/>
          </a:ln>
        </p:spPr>
        <p:txBody>
          <a:bodyPr lIns="45719" rIns="45719" anchor="ctr"/>
          <a:lstStyle/>
          <a:p>
            <a:pPr algn="ctr">
              <a:defRPr>
                <a:solidFill>
                  <a:srgbClr val="FFFFFF"/>
                </a:solidFill>
              </a:defRPr>
            </a:pPr>
            <a:endParaRPr/>
          </a:p>
        </p:txBody>
      </p:sp>
      <p:sp>
        <p:nvSpPr>
          <p:cNvPr id="237" name="CasellaDiTesto 6"/>
          <p:cNvSpPr txBox="1"/>
          <p:nvPr/>
        </p:nvSpPr>
        <p:spPr>
          <a:xfrm>
            <a:off x="6141718" y="1466284"/>
            <a:ext cx="5057224" cy="3823471"/>
          </a:xfrm>
          <a:prstGeom prst="rect">
            <a:avLst/>
          </a:prstGeom>
          <a:ln w="12700">
            <a:miter lim="400000"/>
          </a:ln>
          <a:extLst>
            <a:ext uri="{C572A759-6A51-4108-AA02-DFA0A04FC94B}">
              <ma14:wrappingTextBoxFlag xmlns:ma14="http://schemas.microsoft.com/office/mac/drawingml/2011/main" xmlns="" xmlns:a14="http://schemas.microsoft.com/office/drawing/2010/main" xmlns:m="http://schemas.openxmlformats.org/officeDocument/2006/math" val="1"/>
            </a:ext>
          </a:extLst>
        </p:spPr>
        <p:txBody>
          <a:bodyPr lIns="45719" rIns="45719" anchor="ctr">
            <a:normAutofit/>
          </a:bodyPr>
          <a:lstStyle>
            <a:lvl1pPr algn="ctr">
              <a:defRPr sz="7200" b="1">
                <a:solidFill>
                  <a:srgbClr val="00B050"/>
                </a:solidFill>
                <a:latin typeface="+mn-lt"/>
                <a:ea typeface="+mn-ea"/>
                <a:cs typeface="+mn-cs"/>
                <a:sym typeface="Helvetica"/>
              </a:defRPr>
            </a:lvl1pPr>
          </a:lstStyle>
          <a:p>
            <a:r>
              <a:rPr>
                <a:solidFill>
                  <a:schemeClr val="accent2"/>
                </a:solidFill>
                <a:latin typeface="Calibri" panose="020F0502020204030204" pitchFamily="34" charset="0"/>
                <a:ea typeface="Calibri" panose="020F0502020204030204" pitchFamily="34" charset="0"/>
                <a:cs typeface="Calibri" panose="020F0502020204030204" pitchFamily="34" charset="0"/>
              </a:rPr>
              <a:t>BUON VIAGGIO!</a:t>
            </a:r>
          </a:p>
        </p:txBody>
      </p:sp>
      <p:pic>
        <p:nvPicPr>
          <p:cNvPr id="239" name="Immagine 5" descr="Immagine 5"/>
          <p:cNvPicPr>
            <a:picLocks noChangeAspect="1"/>
          </p:cNvPicPr>
          <p:nvPr/>
        </p:nvPicPr>
        <p:blipFill>
          <a:blip r:embed="rId3"/>
          <a:srcRect l="6" t="14" r="68"/>
          <a:stretch>
            <a:fillRect/>
          </a:stretch>
        </p:blipFill>
        <p:spPr>
          <a:xfrm flipH="1">
            <a:off x="9857" y="853625"/>
            <a:ext cx="4943125" cy="5150528"/>
          </a:xfrm>
          <a:custGeom>
            <a:avLst/>
            <a:gdLst/>
            <a:ahLst/>
            <a:cxnLst>
              <a:cxn ang="0">
                <a:pos x="wd2" y="hd2"/>
              </a:cxn>
              <a:cxn ang="5400000">
                <a:pos x="wd2" y="hd2"/>
              </a:cxn>
              <a:cxn ang="10800000">
                <a:pos x="wd2" y="hd2"/>
              </a:cxn>
              <a:cxn ang="16200000">
                <a:pos x="wd2" y="hd2"/>
              </a:cxn>
            </a:cxnLst>
            <a:rect l="0" t="0" r="r" b="b"/>
            <a:pathLst>
              <a:path w="20161" h="20248" extrusionOk="0">
                <a:moveTo>
                  <a:pt x="10961" y="4"/>
                </a:moveTo>
                <a:cubicBezTo>
                  <a:pt x="7720" y="81"/>
                  <a:pt x="4541" y="1413"/>
                  <a:pt x="2388" y="3890"/>
                </a:cubicBezTo>
                <a:cubicBezTo>
                  <a:pt x="-1439" y="8295"/>
                  <a:pt x="-573" y="14657"/>
                  <a:pt x="4322" y="18101"/>
                </a:cubicBezTo>
                <a:cubicBezTo>
                  <a:pt x="9218" y="21544"/>
                  <a:pt x="16289" y="20764"/>
                  <a:pt x="20116" y="16359"/>
                </a:cubicBezTo>
                <a:lnTo>
                  <a:pt x="20161" y="3940"/>
                </a:lnTo>
                <a:cubicBezTo>
                  <a:pt x="19587" y="3271"/>
                  <a:pt x="18922" y="2670"/>
                  <a:pt x="18181" y="2149"/>
                </a:cubicBezTo>
                <a:cubicBezTo>
                  <a:pt x="16040" y="643"/>
                  <a:pt x="13481" y="-56"/>
                  <a:pt x="10961" y="4"/>
                </a:cubicBezTo>
                <a:close/>
              </a:path>
            </a:pathLst>
          </a:custGeom>
          <a:ln w="12700">
            <a:miter lim="400000"/>
          </a:ln>
        </p:spPr>
      </p:pic>
      <p:pic>
        <p:nvPicPr>
          <p:cNvPr id="10" name="Immagine 9">
            <a:extLst>
              <a:ext uri="{FF2B5EF4-FFF2-40B4-BE49-F238E27FC236}">
                <a16:creationId xmlns:a16="http://schemas.microsoft.com/office/drawing/2014/main" id="{A5CE2461-0608-4724-A3FC-6E158B8CC672}"/>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811336" y="210497"/>
            <a:ext cx="4237181" cy="1660975"/>
          </a:xfrm>
          <a:prstGeom prst="rect">
            <a:avLst/>
          </a:prstGeom>
          <a:noFill/>
          <a:ln>
            <a:noFill/>
          </a:ln>
        </p:spPr>
      </p:pic>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6A3A5C0-0C5A-2036-4CF2-FECF5633B883}"/>
              </a:ext>
            </a:extLst>
          </p:cNvPr>
          <p:cNvSpPr>
            <a:spLocks noGrp="1"/>
          </p:cNvSpPr>
          <p:nvPr>
            <p:ph type="title"/>
          </p:nvPr>
        </p:nvSpPr>
        <p:spPr>
          <a:xfrm>
            <a:off x="648929" y="717755"/>
            <a:ext cx="10704871" cy="799298"/>
          </a:xfrm>
        </p:spPr>
        <p:txBody>
          <a:bodyPr>
            <a:noAutofit/>
          </a:bodyPr>
          <a:lstStyle/>
          <a:p>
            <a:r>
              <a:rPr lang="it-IT" sz="3200" b="1" dirty="0">
                <a:latin typeface="Calibri" panose="020F0502020204030204" pitchFamily="34" charset="0"/>
                <a:ea typeface="Calibri" panose="020F0502020204030204" pitchFamily="34" charset="0"/>
                <a:cs typeface="Calibri" panose="020F0502020204030204" pitchFamily="34" charset="0"/>
              </a:rPr>
              <a:t>CIRENCESTER – ROYAL AGRICULTURAL UNIVERSITY 2026</a:t>
            </a:r>
          </a:p>
        </p:txBody>
      </p:sp>
      <p:sp>
        <p:nvSpPr>
          <p:cNvPr id="3" name="Segnaposto testo 2">
            <a:extLst>
              <a:ext uri="{FF2B5EF4-FFF2-40B4-BE49-F238E27FC236}">
                <a16:creationId xmlns:a16="http://schemas.microsoft.com/office/drawing/2014/main" id="{52C0346C-90D5-FA15-A87B-1FDE189C6499}"/>
              </a:ext>
            </a:extLst>
          </p:cNvPr>
          <p:cNvSpPr>
            <a:spLocks noGrp="1"/>
          </p:cNvSpPr>
          <p:nvPr>
            <p:ph idx="1"/>
          </p:nvPr>
        </p:nvSpPr>
        <p:spPr>
          <a:xfrm>
            <a:off x="4325879" y="1974840"/>
            <a:ext cx="7440562" cy="4357415"/>
          </a:xfrm>
        </p:spPr>
        <p:txBody>
          <a:bodyPr>
            <a:normAutofit fontScale="92500" lnSpcReduction="10000"/>
          </a:bodyPr>
          <a:lstStyle/>
          <a:p>
            <a:pPr marL="0" indent="0" algn="l">
              <a:buNone/>
            </a:pPr>
            <a:r>
              <a:rPr lang="it-IT" sz="2000" dirty="0">
                <a:latin typeface="Calibri Light" panose="020F0302020204030204" pitchFamily="34" charset="0"/>
                <a:ea typeface="Calibri Light" panose="020F0302020204030204" pitchFamily="34" charset="0"/>
                <a:cs typeface="Calibri Light" panose="020F0302020204030204" pitchFamily="34" charset="0"/>
              </a:rPr>
              <a:t>Questo centro è a gestione diretta ed esclusiva L’astrolabio. </a:t>
            </a:r>
          </a:p>
          <a:p>
            <a:pPr marL="0" indent="0" algn="l">
              <a:buNone/>
            </a:pPr>
            <a:r>
              <a:rPr lang="it-IT" sz="2000" u="sng" dirty="0">
                <a:latin typeface="Calibri Light" panose="020F0302020204030204" pitchFamily="34" charset="0"/>
                <a:ea typeface="Calibri Light" panose="020F0302020204030204" pitchFamily="34" charset="0"/>
                <a:cs typeface="Calibri Light" panose="020F0302020204030204" pitchFamily="34" charset="0"/>
              </a:rPr>
              <a:t>Si contraddistingue per i seguenti fattori</a:t>
            </a:r>
            <a:r>
              <a:rPr lang="it-IT" sz="2000" dirty="0">
                <a:latin typeface="Calibri Light" panose="020F0302020204030204" pitchFamily="34" charset="0"/>
                <a:ea typeface="Calibri Light" panose="020F0302020204030204" pitchFamily="34" charset="0"/>
                <a:cs typeface="Calibri Light" panose="020F0302020204030204" pitchFamily="34" charset="0"/>
              </a:rPr>
              <a:t>: </a:t>
            </a:r>
          </a:p>
          <a:p>
            <a:pPr algn="l"/>
            <a:r>
              <a:rPr lang="it-IT" sz="2000" dirty="0">
                <a:latin typeface="Calibri Light" panose="020F0302020204030204" pitchFamily="34" charset="0"/>
                <a:ea typeface="Calibri Light" panose="020F0302020204030204" pitchFamily="34" charset="0"/>
                <a:cs typeface="Calibri Light" panose="020F0302020204030204" pitchFamily="34" charset="0"/>
              </a:rPr>
              <a:t>Menù e sistemazioni della massima qualità rispetto alla media degli altri colleges </a:t>
            </a:r>
          </a:p>
          <a:p>
            <a:pPr algn="l"/>
            <a:r>
              <a:rPr lang="it-IT" sz="2000" dirty="0">
                <a:latin typeface="Calibri Light" panose="020F0302020204030204" pitchFamily="34" charset="0"/>
                <a:ea typeface="Calibri Light" panose="020F0302020204030204" pitchFamily="34" charset="0"/>
                <a:cs typeface="Calibri Light" panose="020F0302020204030204" pitchFamily="34" charset="0"/>
              </a:rPr>
              <a:t>Programmi didattici evoluti </a:t>
            </a:r>
          </a:p>
          <a:p>
            <a:pPr algn="l"/>
            <a:r>
              <a:rPr lang="it-IT" sz="2000" dirty="0">
                <a:latin typeface="Calibri Light" panose="020F0302020204030204" pitchFamily="34" charset="0"/>
                <a:ea typeface="Calibri Light" panose="020F0302020204030204" pitchFamily="34" charset="0"/>
                <a:cs typeface="Calibri Light" panose="020F0302020204030204" pitchFamily="34" charset="0"/>
              </a:rPr>
              <a:t>Esperienza di internazionalità con la collaborazione di consolidati Partners inglesi </a:t>
            </a:r>
          </a:p>
          <a:p>
            <a:pPr algn="l"/>
            <a:r>
              <a:rPr lang="it-IT" sz="2000" dirty="0">
                <a:latin typeface="Calibri Light" panose="020F0302020204030204" pitchFamily="34" charset="0"/>
                <a:ea typeface="Calibri Light" panose="020F0302020204030204" pitchFamily="34" charset="0"/>
                <a:cs typeface="Calibri Light" panose="020F0302020204030204" pitchFamily="34" charset="0"/>
              </a:rPr>
              <a:t>Presenza in loco di un </a:t>
            </a:r>
            <a:r>
              <a:rPr lang="it-IT" sz="2000" dirty="0" err="1">
                <a:latin typeface="Calibri Light" panose="020F0302020204030204" pitchFamily="34" charset="0"/>
                <a:ea typeface="Calibri Light" panose="020F0302020204030204" pitchFamily="34" charset="0"/>
                <a:cs typeface="Calibri Light" panose="020F0302020204030204" pitchFamily="34" charset="0"/>
              </a:rPr>
              <a:t>Italian</a:t>
            </a:r>
            <a:r>
              <a:rPr lang="it-IT" sz="2000" dirty="0">
                <a:latin typeface="Calibri Light" panose="020F0302020204030204" pitchFamily="34" charset="0"/>
                <a:ea typeface="Calibri Light" panose="020F0302020204030204" pitchFamily="34" charset="0"/>
                <a:cs typeface="Calibri Light" panose="020F0302020204030204" pitchFamily="34" charset="0"/>
              </a:rPr>
              <a:t> Coordinator de </a:t>
            </a:r>
            <a:r>
              <a:rPr lang="it-IT" sz="2000" b="1" dirty="0">
                <a:latin typeface="Calibri Light" panose="020F0302020204030204" pitchFamily="34" charset="0"/>
                <a:ea typeface="Calibri Light" panose="020F0302020204030204" pitchFamily="34" charset="0"/>
                <a:cs typeface="Calibri Light" panose="020F0302020204030204" pitchFamily="34" charset="0"/>
              </a:rPr>
              <a:t>L’astrolabio</a:t>
            </a:r>
            <a:r>
              <a:rPr lang="it-IT" sz="2000" dirty="0">
                <a:latin typeface="Calibri Light" panose="020F0302020204030204" pitchFamily="34" charset="0"/>
                <a:ea typeface="Calibri Light" panose="020F0302020204030204" pitchFamily="34" charset="0"/>
                <a:cs typeface="Calibri Light" panose="020F0302020204030204" pitchFamily="34" charset="0"/>
              </a:rPr>
              <a:t>, durante l’intera stagione. </a:t>
            </a:r>
          </a:p>
          <a:p>
            <a:pPr algn="l"/>
            <a:endParaRPr lang="it-IT" sz="2000" dirty="0">
              <a:latin typeface="Calibri Light" panose="020F0302020204030204" pitchFamily="34" charset="0"/>
              <a:ea typeface="Calibri Light" panose="020F0302020204030204" pitchFamily="34" charset="0"/>
              <a:cs typeface="Calibri Light" panose="020F0302020204030204" pitchFamily="34" charset="0"/>
            </a:endParaRPr>
          </a:p>
          <a:p>
            <a:pPr marL="0" indent="0" algn="l">
              <a:buNone/>
            </a:pPr>
            <a:r>
              <a:rPr lang="it-IT" sz="2000" dirty="0">
                <a:latin typeface="Calibri Light" panose="020F0302020204030204" pitchFamily="34" charset="0"/>
                <a:ea typeface="Calibri Light" panose="020F0302020204030204" pitchFamily="34" charset="0"/>
                <a:cs typeface="Calibri Light" panose="020F0302020204030204" pitchFamily="34" charset="0"/>
              </a:rPr>
              <a:t>Tutti i centri di nostra gestione  per il pacchetto di 2 settimane prevedono 14 notti di soggiorno e Corsi di Studio riconosciuti dal British </a:t>
            </a:r>
            <a:r>
              <a:rPr lang="it-IT" sz="2000" dirty="0" err="1">
                <a:latin typeface="Calibri Light" panose="020F0302020204030204" pitchFamily="34" charset="0"/>
                <a:ea typeface="Calibri Light" panose="020F0302020204030204" pitchFamily="34" charset="0"/>
                <a:cs typeface="Calibri Light" panose="020F0302020204030204" pitchFamily="34" charset="0"/>
              </a:rPr>
              <a:t>Council</a:t>
            </a:r>
            <a:r>
              <a:rPr lang="it-IT" sz="2000" dirty="0">
                <a:latin typeface="Calibri Light" panose="020F0302020204030204" pitchFamily="34" charset="0"/>
                <a:ea typeface="Calibri Light" panose="020F0302020204030204" pitchFamily="34" charset="0"/>
                <a:cs typeface="Calibri Light" panose="020F0302020204030204" pitchFamily="34" charset="0"/>
              </a:rPr>
              <a:t>. </a:t>
            </a:r>
            <a:endParaRPr lang="it-IT" sz="2000" dirty="0">
              <a:solidFill>
                <a:srgbClr val="4A4E57"/>
              </a:solidFill>
              <a:latin typeface="Calibri Light" panose="020F0302020204030204" pitchFamily="34" charset="0"/>
              <a:ea typeface="Calibri Light" panose="020F0302020204030204" pitchFamily="34" charset="0"/>
              <a:cs typeface="Calibri Light" panose="020F0302020204030204" pitchFamily="34" charset="0"/>
            </a:endParaRPr>
          </a:p>
        </p:txBody>
      </p:sp>
      <p:pic>
        <p:nvPicPr>
          <p:cNvPr id="7" name="Immagine 6">
            <a:extLst>
              <a:ext uri="{FF2B5EF4-FFF2-40B4-BE49-F238E27FC236}">
                <a16:creationId xmlns:a16="http://schemas.microsoft.com/office/drawing/2014/main" id="{2BDAACE7-CF28-0F49-83F1-34158E4C2CD5}"/>
              </a:ext>
            </a:extLst>
          </p:cNvPr>
          <p:cNvPicPr>
            <a:picLocks noChangeAspect="1"/>
          </p:cNvPicPr>
          <p:nvPr/>
        </p:nvPicPr>
        <p:blipFill>
          <a:blip r:embed="rId2"/>
          <a:stretch>
            <a:fillRect/>
          </a:stretch>
        </p:blipFill>
        <p:spPr>
          <a:xfrm>
            <a:off x="496679" y="2210964"/>
            <a:ext cx="3426365" cy="4121291"/>
          </a:xfrm>
          <a:prstGeom prst="rect">
            <a:avLst/>
          </a:prstGeom>
        </p:spPr>
      </p:pic>
    </p:spTree>
    <p:extLst>
      <p:ext uri="{BB962C8B-B14F-4D97-AF65-F5344CB8AC3E}">
        <p14:creationId xmlns:p14="http://schemas.microsoft.com/office/powerpoint/2010/main" val="217094349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6A3A5C0-0C5A-2036-4CF2-FECF5633B883}"/>
              </a:ext>
            </a:extLst>
          </p:cNvPr>
          <p:cNvSpPr>
            <a:spLocks noGrp="1"/>
          </p:cNvSpPr>
          <p:nvPr>
            <p:ph type="title"/>
          </p:nvPr>
        </p:nvSpPr>
        <p:spPr>
          <a:xfrm>
            <a:off x="825910" y="786581"/>
            <a:ext cx="10527890" cy="730472"/>
          </a:xfrm>
        </p:spPr>
        <p:txBody>
          <a:bodyPr>
            <a:noAutofit/>
          </a:bodyPr>
          <a:lstStyle/>
          <a:p>
            <a:r>
              <a:rPr lang="it-IT" sz="3200" b="1" dirty="0">
                <a:latin typeface="Calibri" panose="020F0502020204030204" pitchFamily="34" charset="0"/>
                <a:ea typeface="Calibri" panose="020F0502020204030204" pitchFamily="34" charset="0"/>
                <a:cs typeface="Calibri" panose="020F0502020204030204" pitchFamily="34" charset="0"/>
              </a:rPr>
              <a:t>CIRENCESTER – ROYAL AGRICULTURAL UNIVERSITY 2026</a:t>
            </a:r>
          </a:p>
        </p:txBody>
      </p:sp>
      <p:sp>
        <p:nvSpPr>
          <p:cNvPr id="3" name="Segnaposto testo 2">
            <a:extLst>
              <a:ext uri="{FF2B5EF4-FFF2-40B4-BE49-F238E27FC236}">
                <a16:creationId xmlns:a16="http://schemas.microsoft.com/office/drawing/2014/main" id="{52C0346C-90D5-FA15-A87B-1FDE189C6499}"/>
              </a:ext>
            </a:extLst>
          </p:cNvPr>
          <p:cNvSpPr>
            <a:spLocks noGrp="1"/>
          </p:cNvSpPr>
          <p:nvPr>
            <p:ph idx="1"/>
          </p:nvPr>
        </p:nvSpPr>
        <p:spPr>
          <a:xfrm>
            <a:off x="6586316" y="1927122"/>
            <a:ext cx="4931767" cy="4357415"/>
          </a:xfrm>
        </p:spPr>
        <p:txBody>
          <a:bodyPr>
            <a:normAutofit/>
          </a:bodyPr>
          <a:lstStyle/>
          <a:p>
            <a:pPr algn="l"/>
            <a:r>
              <a:rPr lang="it-IT" sz="2000" i="0" dirty="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hlinkClick r:id="rId2"/>
              </a:rPr>
              <a:t>Cirencester</a:t>
            </a:r>
            <a:r>
              <a:rPr lang="it-IT" sz="2000" i="0" dirty="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 è una graziosa cittadina rurale di origini romane </a:t>
            </a:r>
            <a:r>
              <a:rPr lang="it-IT" sz="2000" b="0" i="0" dirty="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collocata proprio nel cuore della ricca e scenografica regione dei </a:t>
            </a:r>
            <a:r>
              <a:rPr lang="it-IT" sz="2000" b="0" i="0" u="none" strike="noStrike" dirty="0">
                <a:solidFill>
                  <a:srgbClr val="A0CE4E"/>
                </a:solidFill>
                <a:effectLst/>
                <a:latin typeface="Calibri Light" panose="020F0302020204030204" pitchFamily="34" charset="0"/>
                <a:ea typeface="Calibri Light" panose="020F0302020204030204" pitchFamily="34" charset="0"/>
                <a:cs typeface="Calibri Light" panose="020F0302020204030204" pitchFamily="34" charset="0"/>
                <a:hlinkClick r:id="rId3"/>
              </a:rPr>
              <a:t>Cotswolds</a:t>
            </a:r>
            <a:r>
              <a:rPr lang="it-IT" sz="2000" b="0" i="0" dirty="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a:t>
            </a:r>
            <a:endParaRPr lang="it-IT" sz="2000" i="0" dirty="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endParaRPr>
          </a:p>
          <a:p>
            <a:pPr algn="l"/>
            <a:r>
              <a:rPr lang="it-IT" sz="2000" b="0" i="0" dirty="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Da qui si raggiungono facilmente alcune tra le più interessanti </a:t>
            </a:r>
            <a:r>
              <a:rPr lang="it-IT" sz="2000" b="1" i="0" dirty="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località dell’Inghilterra</a:t>
            </a:r>
            <a:r>
              <a:rPr lang="it-IT" sz="2000" b="0" i="0" dirty="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 quali </a:t>
            </a:r>
            <a:r>
              <a:rPr lang="it-IT" sz="2000" b="1" i="0" u="none" strike="noStrike" dirty="0">
                <a:solidFill>
                  <a:srgbClr val="A0CE4E"/>
                </a:solidFill>
                <a:effectLst/>
                <a:latin typeface="Calibri Light" panose="020F0302020204030204" pitchFamily="34" charset="0"/>
                <a:ea typeface="Calibri Light" panose="020F0302020204030204" pitchFamily="34" charset="0"/>
                <a:cs typeface="Calibri Light" panose="020F0302020204030204" pitchFamily="34" charset="0"/>
                <a:hlinkClick r:id="rId4"/>
              </a:rPr>
              <a:t>Oxford</a:t>
            </a:r>
            <a:r>
              <a:rPr lang="it-IT" sz="2000" b="1" i="0" dirty="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 </a:t>
            </a:r>
            <a:r>
              <a:rPr lang="it-IT" sz="2000" b="0" i="0" dirty="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e </a:t>
            </a:r>
            <a:r>
              <a:rPr lang="it-IT" sz="2000" b="1" i="0" dirty="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Bath</a:t>
            </a:r>
            <a:r>
              <a:rPr lang="it-IT" sz="2000" b="0" i="0" dirty="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 oltre a </a:t>
            </a:r>
            <a:r>
              <a:rPr lang="it-IT" sz="2000" b="1" i="0" dirty="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Londra</a:t>
            </a:r>
            <a:r>
              <a:rPr lang="it-IT" sz="2000" b="0" i="0" dirty="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 raggiungibile in meno di due ore di autobus.</a:t>
            </a:r>
            <a:endParaRPr lang="it-IT" dirty="0">
              <a:latin typeface="Calibri Light" panose="020F0302020204030204" pitchFamily="34" charset="0"/>
              <a:ea typeface="Calibri Light" panose="020F0302020204030204" pitchFamily="34" charset="0"/>
              <a:cs typeface="Calibri Light" panose="020F0302020204030204" pitchFamily="34" charset="0"/>
            </a:endParaRPr>
          </a:p>
        </p:txBody>
      </p:sp>
      <p:pic>
        <p:nvPicPr>
          <p:cNvPr id="5" name="Immagine 4" descr="Immagine che contiene testo, Carattere, verde, Elementi grafici&#10;&#10;Il contenuto generato dall'IA potrebbe non essere corretto.">
            <a:extLst>
              <a:ext uri="{FF2B5EF4-FFF2-40B4-BE49-F238E27FC236}">
                <a16:creationId xmlns:a16="http://schemas.microsoft.com/office/drawing/2014/main" id="{CB72522F-17CE-76E6-9F30-25FD15AA59E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7360" y="2391329"/>
            <a:ext cx="5826418" cy="3429000"/>
          </a:xfrm>
          <a:prstGeom prst="rect">
            <a:avLst/>
          </a:prstGeom>
        </p:spPr>
      </p:pic>
    </p:spTree>
    <p:extLst>
      <p:ext uri="{BB962C8B-B14F-4D97-AF65-F5344CB8AC3E}">
        <p14:creationId xmlns:p14="http://schemas.microsoft.com/office/powerpoint/2010/main" val="55790845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contenuto 5">
            <a:extLst>
              <a:ext uri="{FF2B5EF4-FFF2-40B4-BE49-F238E27FC236}">
                <a16:creationId xmlns:a16="http://schemas.microsoft.com/office/drawing/2014/main" id="{63728FF8-8F52-C469-69A2-31CCF1958CE4}"/>
              </a:ext>
            </a:extLst>
          </p:cNvPr>
          <p:cNvSpPr>
            <a:spLocks noGrp="1"/>
          </p:cNvSpPr>
          <p:nvPr>
            <p:ph idx="1"/>
          </p:nvPr>
        </p:nvSpPr>
        <p:spPr>
          <a:xfrm>
            <a:off x="462116" y="868371"/>
            <a:ext cx="5565058" cy="4204800"/>
          </a:xfrm>
        </p:spPr>
        <p:txBody>
          <a:bodyPr>
            <a:normAutofit/>
          </a:bodyPr>
          <a:lstStyle/>
          <a:p>
            <a:pPr marL="0" indent="0">
              <a:buNone/>
            </a:pPr>
            <a:r>
              <a:rPr lang="it-IT" sz="3200" u="sng" dirty="0">
                <a:latin typeface="Calibri" panose="020F0502020204030204" pitchFamily="34" charset="0"/>
                <a:ea typeface="Calibri" panose="020F0502020204030204" pitchFamily="34" charset="0"/>
                <a:cs typeface="Calibri" panose="020F0502020204030204" pitchFamily="34" charset="0"/>
              </a:rPr>
              <a:t>L’UNIVERSITÀ:</a:t>
            </a:r>
          </a:p>
          <a:p>
            <a:pPr marL="0" indent="0">
              <a:buNone/>
            </a:pPr>
            <a:endParaRPr lang="it-IT" sz="1800" u="sng" dirty="0">
              <a:latin typeface="Calibri" panose="020F0502020204030204" pitchFamily="34" charset="0"/>
              <a:ea typeface="Calibri" panose="020F0502020204030204" pitchFamily="34" charset="0"/>
              <a:cs typeface="Calibri" panose="020F0502020204030204" pitchFamily="34" charset="0"/>
            </a:endParaRPr>
          </a:p>
          <a:p>
            <a:r>
              <a:rPr lang="it-IT" b="0" i="0" dirty="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La </a:t>
            </a:r>
            <a:r>
              <a:rPr lang="it-IT" b="1" i="0" u="none" strike="noStrike" dirty="0">
                <a:solidFill>
                  <a:srgbClr val="A0CE4E"/>
                </a:solidFill>
                <a:effectLst/>
                <a:latin typeface="Calibri Light" panose="020F0302020204030204" pitchFamily="34" charset="0"/>
                <a:ea typeface="Calibri Light" panose="020F0302020204030204" pitchFamily="34" charset="0"/>
                <a:cs typeface="Calibri Light" panose="020F0302020204030204" pitchFamily="34" charset="0"/>
                <a:hlinkClick r:id="rId2"/>
              </a:rPr>
              <a:t>Royal </a:t>
            </a:r>
            <a:r>
              <a:rPr lang="it-IT" b="1" i="0" u="none" strike="noStrike" dirty="0" err="1">
                <a:solidFill>
                  <a:srgbClr val="A0CE4E"/>
                </a:solidFill>
                <a:effectLst/>
                <a:latin typeface="Calibri Light" panose="020F0302020204030204" pitchFamily="34" charset="0"/>
                <a:ea typeface="Calibri Light" panose="020F0302020204030204" pitchFamily="34" charset="0"/>
                <a:cs typeface="Calibri Light" panose="020F0302020204030204" pitchFamily="34" charset="0"/>
                <a:hlinkClick r:id="rId2"/>
              </a:rPr>
              <a:t>Agricultural</a:t>
            </a:r>
            <a:r>
              <a:rPr lang="it-IT" b="1" i="0" u="none" strike="noStrike" dirty="0">
                <a:solidFill>
                  <a:srgbClr val="A0CE4E"/>
                </a:solidFill>
                <a:effectLst/>
                <a:latin typeface="Calibri Light" panose="020F0302020204030204" pitchFamily="34" charset="0"/>
                <a:ea typeface="Calibri Light" panose="020F0302020204030204" pitchFamily="34" charset="0"/>
                <a:cs typeface="Calibri Light" panose="020F0302020204030204" pitchFamily="34" charset="0"/>
                <a:hlinkClick r:id="rId2"/>
              </a:rPr>
              <a:t> University</a:t>
            </a:r>
            <a:r>
              <a:rPr lang="it-IT" b="1" i="0" dirty="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 </a:t>
            </a:r>
            <a:r>
              <a:rPr lang="it-IT" b="0" i="0" dirty="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di </a:t>
            </a:r>
            <a:r>
              <a:rPr lang="it-IT" b="0" i="0" u="none" strike="noStrike" dirty="0">
                <a:solidFill>
                  <a:srgbClr val="A0CE4E"/>
                </a:solidFill>
                <a:effectLst/>
                <a:latin typeface="Calibri Light" panose="020F0302020204030204" pitchFamily="34" charset="0"/>
                <a:ea typeface="Calibri Light" panose="020F0302020204030204" pitchFamily="34" charset="0"/>
                <a:cs typeface="Calibri Light" panose="020F0302020204030204" pitchFamily="34" charset="0"/>
                <a:hlinkClick r:id="rId3"/>
              </a:rPr>
              <a:t>Cirencester</a:t>
            </a:r>
            <a:r>
              <a:rPr lang="it-IT" b="0" i="0" dirty="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 ricorda moltissimo la famosa scuola di magia di </a:t>
            </a:r>
            <a:r>
              <a:rPr lang="it-IT" b="1" i="0" dirty="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Hogwarts</a:t>
            </a:r>
            <a:r>
              <a:rPr lang="it-IT" b="0" i="0" dirty="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 dove sono stati ambientati i romanzi di </a:t>
            </a:r>
            <a:r>
              <a:rPr lang="it-IT" b="1" i="0" dirty="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Harry Potter</a:t>
            </a:r>
            <a:r>
              <a:rPr lang="it-IT" b="0" i="0" dirty="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 In passato </a:t>
            </a:r>
            <a:r>
              <a:rPr lang="it-IT" b="1" i="0" dirty="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Re Carlo</a:t>
            </a:r>
            <a:r>
              <a:rPr lang="it-IT" b="0" i="0" dirty="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 spesso presenziava alla </a:t>
            </a:r>
            <a:r>
              <a:rPr lang="it-IT" b="0" i="0" dirty="0" err="1">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Graduation</a:t>
            </a:r>
            <a:r>
              <a:rPr lang="it-IT" b="0" i="0" dirty="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 </a:t>
            </a:r>
            <a:r>
              <a:rPr lang="it-IT" b="0" i="0" dirty="0" err="1">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Ceremony</a:t>
            </a:r>
            <a:r>
              <a:rPr lang="it-IT" b="0" i="0" dirty="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 degli studenti universitari inglesi.</a:t>
            </a:r>
          </a:p>
          <a:p>
            <a:pPr marL="0" indent="0">
              <a:buNone/>
            </a:pPr>
            <a:br>
              <a:rPr lang="it-IT" b="0" i="0" dirty="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br>
            <a:endParaRPr lang="it-IT" b="0" i="0" dirty="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endParaRPr>
          </a:p>
        </p:txBody>
      </p:sp>
      <p:pic>
        <p:nvPicPr>
          <p:cNvPr id="2" name="Immagine 1">
            <a:extLst>
              <a:ext uri="{FF2B5EF4-FFF2-40B4-BE49-F238E27FC236}">
                <a16:creationId xmlns:a16="http://schemas.microsoft.com/office/drawing/2014/main" id="{034862FE-4E12-FB5A-99E9-0E9BB84CFDE9}"/>
              </a:ext>
            </a:extLst>
          </p:cNvPr>
          <p:cNvPicPr>
            <a:picLocks noChangeAspect="1"/>
          </p:cNvPicPr>
          <p:nvPr/>
        </p:nvPicPr>
        <p:blipFill>
          <a:blip r:embed="rId4"/>
          <a:stretch>
            <a:fillRect/>
          </a:stretch>
        </p:blipFill>
        <p:spPr>
          <a:xfrm>
            <a:off x="6509704" y="1615173"/>
            <a:ext cx="5338165" cy="2357060"/>
          </a:xfrm>
          <a:prstGeom prst="rect">
            <a:avLst/>
          </a:prstGeom>
        </p:spPr>
      </p:pic>
      <p:sp>
        <p:nvSpPr>
          <p:cNvPr id="8" name="Freccia a destra 7">
            <a:extLst>
              <a:ext uri="{FF2B5EF4-FFF2-40B4-BE49-F238E27FC236}">
                <a16:creationId xmlns:a16="http://schemas.microsoft.com/office/drawing/2014/main" id="{06BC9EAC-1337-466E-8E4C-46EB3D5151A9}"/>
              </a:ext>
            </a:extLst>
          </p:cNvPr>
          <p:cNvSpPr/>
          <p:nvPr/>
        </p:nvSpPr>
        <p:spPr>
          <a:xfrm rot="2879886">
            <a:off x="9197006" y="2112973"/>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Text Box 14"/>
          <p:cNvSpPr txBox="1"/>
          <p:nvPr/>
        </p:nvSpPr>
        <p:spPr>
          <a:xfrm>
            <a:off x="331585" y="496038"/>
            <a:ext cx="6245540" cy="1323439"/>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wrap="square" lIns="45719" rIns="45719">
            <a:spAutoFit/>
          </a:bodyPr>
          <a:lstStyle/>
          <a:p>
            <a:pPr>
              <a:defRPr sz="3600" b="1">
                <a:solidFill>
                  <a:srgbClr val="009900"/>
                </a:solidFill>
                <a:latin typeface="Arial Narrow"/>
                <a:ea typeface="Arial Narrow"/>
                <a:cs typeface="Arial Narrow"/>
                <a:sym typeface="Arial Narrow"/>
              </a:defRPr>
            </a:pPr>
            <a:endParaRPr lang="it-IT" sz="2200">
              <a:solidFill>
                <a:srgbClr val="4A4E57"/>
              </a:solidFill>
              <a:latin typeface="Calibri Light" panose="020F0302020204030204" pitchFamily="34" charset="0"/>
              <a:ea typeface="Microsoft JhengHei UI Light" panose="020B0304030504040204" pitchFamily="34" charset="-120"/>
            </a:endParaRPr>
          </a:p>
          <a:p>
            <a:pPr defTabSz="457200">
              <a:defRPr sz="3600" b="1">
                <a:solidFill>
                  <a:srgbClr val="009900"/>
                </a:solidFill>
                <a:latin typeface="Arial Narrow"/>
                <a:ea typeface="Arial Narrow"/>
                <a:cs typeface="Arial Narrow"/>
                <a:sym typeface="Arial Narrow"/>
              </a:defRPr>
            </a:pPr>
            <a:r>
              <a:rPr lang="it-IT" sz="2800" b="1" kern="1200">
                <a:solidFill>
                  <a:srgbClr val="0070C0"/>
                </a:solidFill>
                <a:latin typeface="Calibri Light" panose="020F0302020204030204" pitchFamily="34" charset="0"/>
                <a:ea typeface="+mn-ea"/>
                <a:cs typeface="Calibri Light" panose="020F0302020204030204" pitchFamily="34" charset="0"/>
              </a:rPr>
              <a:t>						</a:t>
            </a:r>
          </a:p>
          <a:p>
            <a:pPr defTabSz="457200">
              <a:defRPr sz="3600" b="1">
                <a:solidFill>
                  <a:srgbClr val="009900"/>
                </a:solidFill>
                <a:latin typeface="Arial Narrow"/>
                <a:ea typeface="Arial Narrow"/>
                <a:cs typeface="Arial Narrow"/>
                <a:sym typeface="Arial Narrow"/>
              </a:defRPr>
            </a:pPr>
            <a:endParaRPr sz="3000" b="1" kern="1200">
              <a:solidFill>
                <a:srgbClr val="0070C0"/>
              </a:solidFill>
              <a:latin typeface="Cavolini" panose="03000502040302020204" pitchFamily="66" charset="0"/>
              <a:ea typeface="+mn-ea"/>
              <a:cs typeface="Cavolini" panose="03000502040302020204" pitchFamily="66" charset="0"/>
            </a:endParaRPr>
          </a:p>
        </p:txBody>
      </p:sp>
      <p:sp>
        <p:nvSpPr>
          <p:cNvPr id="4" name="Titolo 3">
            <a:extLst>
              <a:ext uri="{FF2B5EF4-FFF2-40B4-BE49-F238E27FC236}">
                <a16:creationId xmlns:a16="http://schemas.microsoft.com/office/drawing/2014/main" id="{4B53698A-0CD3-C634-FAED-351C3B6DDC68}"/>
              </a:ext>
            </a:extLst>
          </p:cNvPr>
          <p:cNvSpPr>
            <a:spLocks noGrp="1"/>
          </p:cNvSpPr>
          <p:nvPr>
            <p:ph type="title"/>
          </p:nvPr>
        </p:nvSpPr>
        <p:spPr/>
        <p:txBody>
          <a:bodyPr>
            <a:normAutofit/>
          </a:bodyPr>
          <a:lstStyle/>
          <a:p>
            <a:r>
              <a:rPr lang="it-IT" sz="100">
                <a:solidFill>
                  <a:schemeClr val="accent2"/>
                </a:solidFill>
              </a:rPr>
              <a:t>.</a:t>
            </a:r>
          </a:p>
        </p:txBody>
      </p:sp>
      <p:sp>
        <p:nvSpPr>
          <p:cNvPr id="5" name="Segnaposto contenuto 4">
            <a:extLst>
              <a:ext uri="{FF2B5EF4-FFF2-40B4-BE49-F238E27FC236}">
                <a16:creationId xmlns:a16="http://schemas.microsoft.com/office/drawing/2014/main" id="{8257BA7E-D798-1EA3-CDC0-6F9DECED0355}"/>
              </a:ext>
            </a:extLst>
          </p:cNvPr>
          <p:cNvSpPr>
            <a:spLocks noGrp="1"/>
          </p:cNvSpPr>
          <p:nvPr>
            <p:ph idx="1"/>
          </p:nvPr>
        </p:nvSpPr>
        <p:spPr>
          <a:xfrm>
            <a:off x="581192" y="496038"/>
            <a:ext cx="4454012" cy="4560735"/>
          </a:xfrm>
        </p:spPr>
        <p:txBody>
          <a:bodyPr>
            <a:normAutofit/>
          </a:bodyPr>
          <a:lstStyle/>
          <a:p>
            <a:r>
              <a:rPr lang="it-IT" sz="2400" b="1" dirty="0">
                <a:effectLst/>
                <a:latin typeface="Calibri Light" panose="020F0302020204030204" pitchFamily="34" charset="0"/>
                <a:ea typeface="Calibri Light" panose="020F0302020204030204" pitchFamily="34" charset="0"/>
                <a:cs typeface="Calibri Light" panose="020F0302020204030204" pitchFamily="34" charset="0"/>
              </a:rPr>
              <a:t>ETÀ:</a:t>
            </a:r>
            <a:br>
              <a:rPr lang="it-IT" sz="2400" b="1" dirty="0">
                <a:effectLst/>
                <a:latin typeface="Calibri Light" panose="020F0302020204030204" pitchFamily="34" charset="0"/>
                <a:ea typeface="Calibri Light" panose="020F0302020204030204" pitchFamily="34" charset="0"/>
                <a:cs typeface="Calibri Light" panose="020F0302020204030204" pitchFamily="34" charset="0"/>
              </a:rPr>
            </a:br>
            <a:r>
              <a:rPr lang="it-IT" dirty="0">
                <a:latin typeface="Calibri Light" panose="020F0302020204030204" pitchFamily="34" charset="0"/>
                <a:ea typeface="Calibri Light" panose="020F0302020204030204" pitchFamily="34" charset="0"/>
                <a:cs typeface="Calibri Light" panose="020F0302020204030204" pitchFamily="34" charset="0"/>
              </a:rPr>
              <a:t>7</a:t>
            </a:r>
            <a:r>
              <a:rPr lang="it-IT" dirty="0">
                <a:effectLst/>
                <a:latin typeface="Calibri Light" panose="020F0302020204030204" pitchFamily="34" charset="0"/>
                <a:ea typeface="Calibri Light" panose="020F0302020204030204" pitchFamily="34" charset="0"/>
                <a:cs typeface="Calibri Light" panose="020F0302020204030204" pitchFamily="34" charset="0"/>
              </a:rPr>
              <a:t> – 17 anni</a:t>
            </a:r>
          </a:p>
          <a:p>
            <a:r>
              <a:rPr lang="it-IT" sz="2400" b="1" dirty="0">
                <a:latin typeface="Calibri Light" panose="020F0302020204030204" pitchFamily="34" charset="0"/>
                <a:ea typeface="Calibri Light" panose="020F0302020204030204" pitchFamily="34" charset="0"/>
                <a:cs typeface="Calibri Light" panose="020F0302020204030204" pitchFamily="34" charset="0"/>
              </a:rPr>
              <a:t>SISTEMAZIONE:</a:t>
            </a:r>
            <a:br>
              <a:rPr lang="it-IT" sz="2400" b="1" dirty="0">
                <a:latin typeface="Calibri Light" panose="020F0302020204030204" pitchFamily="34" charset="0"/>
                <a:ea typeface="Calibri Light" panose="020F0302020204030204" pitchFamily="34" charset="0"/>
                <a:cs typeface="Calibri Light" panose="020F0302020204030204" pitchFamily="34" charset="0"/>
              </a:rPr>
            </a:br>
            <a:r>
              <a:rPr lang="it-IT" dirty="0">
                <a:latin typeface="Calibri Light" panose="020F0302020204030204" pitchFamily="34" charset="0"/>
                <a:ea typeface="Calibri Light" panose="020F0302020204030204" pitchFamily="34" charset="0"/>
                <a:cs typeface="Calibri Light" panose="020F0302020204030204" pitchFamily="34" charset="0"/>
              </a:rPr>
              <a:t>College</a:t>
            </a:r>
          </a:p>
          <a:p>
            <a:r>
              <a:rPr lang="it-IT" sz="2400" b="1" dirty="0">
                <a:latin typeface="Calibri Light" panose="020F0302020204030204" pitchFamily="34" charset="0"/>
                <a:ea typeface="Calibri Light" panose="020F0302020204030204" pitchFamily="34" charset="0"/>
                <a:cs typeface="Calibri Light" panose="020F0302020204030204" pitchFamily="34" charset="0"/>
              </a:rPr>
              <a:t>DATE DI PARTENZA:</a:t>
            </a:r>
            <a:br>
              <a:rPr lang="it-IT" sz="2400" b="1" dirty="0">
                <a:latin typeface="Calibri Light" panose="020F0302020204030204" pitchFamily="34" charset="0"/>
                <a:ea typeface="Calibri Light" panose="020F0302020204030204" pitchFamily="34" charset="0"/>
                <a:cs typeface="Calibri Light" panose="020F0302020204030204" pitchFamily="34" charset="0"/>
              </a:rPr>
            </a:br>
            <a:r>
              <a:rPr lang="it-IT" dirty="0">
                <a:latin typeface="Calibri Light" panose="020F0302020204030204" pitchFamily="34" charset="0"/>
                <a:ea typeface="Calibri Light" panose="020F0302020204030204" pitchFamily="34" charset="0"/>
                <a:cs typeface="Calibri Light" panose="020F0302020204030204" pitchFamily="34" charset="0"/>
              </a:rPr>
              <a:t> 2 – 16 luglio 2026</a:t>
            </a:r>
            <a:br>
              <a:rPr lang="it-IT" dirty="0">
                <a:latin typeface="Calibri Light" panose="020F0302020204030204" pitchFamily="34" charset="0"/>
                <a:ea typeface="Calibri Light" panose="020F0302020204030204" pitchFamily="34" charset="0"/>
                <a:cs typeface="Calibri Light" panose="020F0302020204030204" pitchFamily="34" charset="0"/>
              </a:rPr>
            </a:br>
            <a:r>
              <a:rPr lang="it-IT" dirty="0">
                <a:latin typeface="Calibri Light" panose="020F0302020204030204" pitchFamily="34" charset="0"/>
                <a:ea typeface="Calibri Light" panose="020F0302020204030204" pitchFamily="34" charset="0"/>
                <a:cs typeface="Calibri Light" panose="020F0302020204030204" pitchFamily="34" charset="0"/>
              </a:rPr>
              <a:t>16 – 30 luglio 2026</a:t>
            </a:r>
            <a:br>
              <a:rPr lang="it-IT" dirty="0">
                <a:latin typeface="Calibri Light" panose="020F0302020204030204" pitchFamily="34" charset="0"/>
                <a:ea typeface="Calibri Light" panose="020F0302020204030204" pitchFamily="34" charset="0"/>
                <a:cs typeface="Calibri Light" panose="020F0302020204030204" pitchFamily="34" charset="0"/>
              </a:rPr>
            </a:br>
            <a:r>
              <a:rPr lang="it-IT" dirty="0">
                <a:latin typeface="Calibri Light" panose="020F0302020204030204" pitchFamily="34" charset="0"/>
                <a:ea typeface="Calibri Light" panose="020F0302020204030204" pitchFamily="34" charset="0"/>
                <a:cs typeface="Calibri Light" panose="020F0302020204030204" pitchFamily="34" charset="0"/>
              </a:rPr>
              <a:t>30 luglio – 13 agosto 2026 </a:t>
            </a:r>
            <a:r>
              <a:rPr lang="it-IT" sz="1800" dirty="0">
                <a:latin typeface="Calibri Light" panose="020F0302020204030204" pitchFamily="34" charset="0"/>
                <a:ea typeface="Calibri Light" panose="020F0302020204030204" pitchFamily="34" charset="0"/>
                <a:cs typeface="Calibri Light" panose="020F0302020204030204" pitchFamily="34" charset="0"/>
              </a:rPr>
              <a:t>(su richiesta) </a:t>
            </a:r>
            <a:br>
              <a:rPr lang="it-IT" sz="1800" dirty="0">
                <a:latin typeface="Calibri Light" panose="020F0302020204030204" pitchFamily="34" charset="0"/>
                <a:ea typeface="Calibri Light" panose="020F0302020204030204" pitchFamily="34" charset="0"/>
                <a:cs typeface="Calibri Light" panose="020F0302020204030204" pitchFamily="34" charset="0"/>
              </a:rPr>
            </a:br>
            <a:r>
              <a:rPr kumimoji="0" lang="it-IT" sz="1700" b="0" i="0" u="none" strike="noStrike" kern="1200" cap="none" spc="0" normalizeH="0" baseline="0" noProof="0" dirty="0">
                <a:ln>
                  <a:noFill/>
                </a:ln>
                <a:solidFill>
                  <a:srgbClr val="3D3D3D"/>
                </a:solidFill>
                <a:effectLst/>
                <a:uLnTx/>
                <a:uFillTx/>
                <a:latin typeface="Calibri Light" panose="020F0302020204030204" pitchFamily="34" charset="0"/>
                <a:ea typeface="Calibri Light" panose="020F0302020204030204" pitchFamily="34" charset="0"/>
                <a:cs typeface="Calibri Light" panose="020F0302020204030204" pitchFamily="34" charset="0"/>
              </a:rPr>
              <a:t>* possibilità di fare 1 week ad agosto</a:t>
            </a:r>
            <a:endParaRPr lang="it-IT" sz="2400" dirty="0">
              <a:latin typeface="Calibri Light" panose="020F0302020204030204" pitchFamily="34" charset="0"/>
              <a:ea typeface="Calibri Light" panose="020F0302020204030204" pitchFamily="34" charset="0"/>
              <a:cs typeface="Calibri Light" panose="020F0302020204030204" pitchFamily="34" charset="0"/>
            </a:endParaRPr>
          </a:p>
          <a:p>
            <a:r>
              <a:rPr lang="it-IT" sz="2400" b="1" dirty="0">
                <a:latin typeface="Calibri Light" panose="020F0302020204030204" pitchFamily="34" charset="0"/>
                <a:ea typeface="Calibri Light" panose="020F0302020204030204" pitchFamily="34" charset="0"/>
                <a:cs typeface="Calibri Light" panose="020F0302020204030204" pitchFamily="34" charset="0"/>
              </a:rPr>
              <a:t>DURATA:</a:t>
            </a:r>
            <a:br>
              <a:rPr lang="it-IT" sz="2400" b="1" dirty="0">
                <a:latin typeface="Calibri Light" panose="020F0302020204030204" pitchFamily="34" charset="0"/>
                <a:ea typeface="Calibri Light" panose="020F0302020204030204" pitchFamily="34" charset="0"/>
                <a:cs typeface="Calibri Light" panose="020F0302020204030204" pitchFamily="34" charset="0"/>
              </a:rPr>
            </a:br>
            <a:r>
              <a:rPr lang="it-IT" dirty="0">
                <a:latin typeface="Calibri Light" panose="020F0302020204030204" pitchFamily="34" charset="0"/>
                <a:ea typeface="Calibri Light" panose="020F0302020204030204" pitchFamily="34" charset="0"/>
                <a:cs typeface="Calibri Light" panose="020F0302020204030204" pitchFamily="34" charset="0"/>
              </a:rPr>
              <a:t>15 giorni/14 notti</a:t>
            </a:r>
            <a:br>
              <a:rPr lang="it-IT" dirty="0">
                <a:latin typeface="Calibri Light" panose="020F0302020204030204" pitchFamily="34" charset="0"/>
                <a:ea typeface="Calibri Light" panose="020F0302020204030204" pitchFamily="34" charset="0"/>
                <a:cs typeface="Calibri Light" panose="020F0302020204030204" pitchFamily="34" charset="0"/>
              </a:rPr>
            </a:br>
            <a:r>
              <a:rPr lang="it-IT" dirty="0">
                <a:latin typeface="Calibri Light" panose="020F0302020204030204" pitchFamily="34" charset="0"/>
                <a:ea typeface="Calibri Light" panose="020F0302020204030204" pitchFamily="34" charset="0"/>
                <a:cs typeface="Calibri Light" panose="020F0302020204030204" pitchFamily="34" charset="0"/>
              </a:rPr>
              <a:t>8 giorni/7 notti</a:t>
            </a:r>
            <a:endParaRPr lang="it-IT" sz="2800" b="1"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6" name="Segnaposto testo 5">
            <a:extLst>
              <a:ext uri="{FF2B5EF4-FFF2-40B4-BE49-F238E27FC236}">
                <a16:creationId xmlns:a16="http://schemas.microsoft.com/office/drawing/2014/main" id="{C4CCD13F-CC71-18EB-DBED-101F9F818F2A}"/>
              </a:ext>
            </a:extLst>
          </p:cNvPr>
          <p:cNvSpPr>
            <a:spLocks noGrp="1"/>
          </p:cNvSpPr>
          <p:nvPr>
            <p:ph type="body" sz="half" idx="2"/>
          </p:nvPr>
        </p:nvSpPr>
        <p:spPr>
          <a:xfrm>
            <a:off x="5740824" y="5262296"/>
            <a:ext cx="3580158" cy="689515"/>
          </a:xfrm>
        </p:spPr>
        <p:txBody>
          <a:bodyPr>
            <a:normAutofit/>
          </a:bodyPr>
          <a:lstStyle/>
          <a:p>
            <a:r>
              <a:rPr lang="it-IT" sz="100">
                <a:solidFill>
                  <a:schemeClr val="accent2"/>
                </a:solidFill>
              </a:rPr>
              <a:t>.</a:t>
            </a:r>
          </a:p>
        </p:txBody>
      </p:sp>
      <p:pic>
        <p:nvPicPr>
          <p:cNvPr id="1028" name="Picture 4" descr="Royal Agricultural University scores top marks in survey">
            <a:extLst>
              <a:ext uri="{FF2B5EF4-FFF2-40B4-BE49-F238E27FC236}">
                <a16:creationId xmlns:a16="http://schemas.microsoft.com/office/drawing/2014/main" id="{FF4BDC9B-ACCB-29E5-7F98-FAEAC614555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35880" y="983958"/>
            <a:ext cx="6373143" cy="358489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DD07556-D093-0907-B75A-68B05D2DDA59}"/>
              </a:ext>
            </a:extLst>
          </p:cNvPr>
          <p:cNvSpPr>
            <a:spLocks noGrp="1"/>
          </p:cNvSpPr>
          <p:nvPr>
            <p:ph idx="1"/>
          </p:nvPr>
        </p:nvSpPr>
        <p:spPr>
          <a:xfrm>
            <a:off x="324464" y="542171"/>
            <a:ext cx="5860026" cy="4452616"/>
          </a:xfrm>
        </p:spPr>
        <p:txBody>
          <a:bodyPr>
            <a:normAutofit fontScale="62500" lnSpcReduction="20000"/>
          </a:bodyPr>
          <a:lstStyle/>
          <a:p>
            <a:pPr marL="0" indent="0">
              <a:buNone/>
            </a:pPr>
            <a:r>
              <a:rPr lang="it-IT" sz="3800" u="sng" dirty="0">
                <a:latin typeface="Calibri" panose="020F0502020204030204" pitchFamily="34" charset="0"/>
                <a:ea typeface="Calibri" panose="020F0502020204030204" pitchFamily="34" charset="0"/>
                <a:cs typeface="Calibri" panose="020F0502020204030204" pitchFamily="34" charset="0"/>
              </a:rPr>
              <a:t>SISTEMAZIONE E TRATTAMENTO:</a:t>
            </a:r>
            <a:br>
              <a:rPr lang="it-IT" sz="3800" u="sng" dirty="0">
                <a:latin typeface="Calibri" panose="020F0502020204030204" pitchFamily="34" charset="0"/>
                <a:ea typeface="Calibri" panose="020F0502020204030204" pitchFamily="34" charset="0"/>
                <a:cs typeface="Calibri" panose="020F0502020204030204" pitchFamily="34" charset="0"/>
              </a:rPr>
            </a:br>
            <a:endParaRPr lang="it-IT" sz="3800" u="sng" dirty="0">
              <a:latin typeface="Calibri" panose="020F0502020204030204" pitchFamily="34" charset="0"/>
              <a:ea typeface="Calibri" panose="020F0502020204030204" pitchFamily="34" charset="0"/>
              <a:cs typeface="Calibri" panose="020F0502020204030204" pitchFamily="34" charset="0"/>
            </a:endParaRPr>
          </a:p>
          <a:p>
            <a:r>
              <a:rPr lang="it-IT" sz="3200" u="sng" dirty="0">
                <a:latin typeface="Calibri Light" panose="020F0302020204030204" pitchFamily="34" charset="0"/>
                <a:ea typeface="Calibri Light" panose="020F0302020204030204" pitchFamily="34" charset="0"/>
                <a:cs typeface="Calibri Light" panose="020F0302020204030204" pitchFamily="34" charset="0"/>
              </a:rPr>
              <a:t>COLLEGE:</a:t>
            </a:r>
            <a:r>
              <a:rPr lang="it-IT" sz="3200" dirty="0">
                <a:latin typeface="Calibri Light" panose="020F0302020204030204" pitchFamily="34" charset="0"/>
                <a:ea typeface="Calibri Light" panose="020F0302020204030204" pitchFamily="34" charset="0"/>
                <a:cs typeface="Calibri Light" panose="020F0302020204030204" pitchFamily="34" charset="0"/>
              </a:rPr>
              <a:t> Possibilità di scelta tra camere con bagno privato e camere con bagno in comune al piano. </a:t>
            </a:r>
            <a:br>
              <a:rPr lang="it-IT" sz="3200" dirty="0">
                <a:latin typeface="Calibri Light" panose="020F0302020204030204" pitchFamily="34" charset="0"/>
                <a:ea typeface="Calibri Light" panose="020F0302020204030204" pitchFamily="34" charset="0"/>
                <a:cs typeface="Calibri Light" panose="020F0302020204030204" pitchFamily="34" charset="0"/>
              </a:rPr>
            </a:br>
            <a:r>
              <a:rPr lang="it-IT" sz="3200" b="1" u="sng" dirty="0">
                <a:latin typeface="Calibri Light" panose="020F0302020204030204" pitchFamily="34" charset="0"/>
                <a:ea typeface="Calibri Light" panose="020F0302020204030204" pitchFamily="34" charset="0"/>
                <a:cs typeface="Calibri Light" panose="020F0302020204030204" pitchFamily="34" charset="0"/>
              </a:rPr>
              <a:t>La scelta deve essere comune a tutto il gruppo.</a:t>
            </a:r>
            <a:br>
              <a:rPr lang="it-IT" sz="3200" dirty="0">
                <a:latin typeface="Calibri Light" panose="020F0302020204030204" pitchFamily="34" charset="0"/>
                <a:ea typeface="Calibri Light" panose="020F0302020204030204" pitchFamily="34" charset="0"/>
                <a:cs typeface="Calibri Light" panose="020F0302020204030204" pitchFamily="34" charset="0"/>
              </a:rPr>
            </a:br>
            <a:r>
              <a:rPr lang="it-IT" sz="3200" dirty="0">
                <a:latin typeface="Calibri Light" panose="020F0302020204030204" pitchFamily="34" charset="0"/>
                <a:ea typeface="Calibri Light" panose="020F0302020204030204" pitchFamily="34" charset="0"/>
                <a:cs typeface="Calibri Light" panose="020F0302020204030204" pitchFamily="34" charset="0"/>
              </a:rPr>
              <a:t>Le camere possono essere singole, doppie e triple, dislocate in palazzine spartane all’interno del Campus. </a:t>
            </a:r>
            <a:r>
              <a:rPr lang="it-IT" sz="3200" b="0" i="0" dirty="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t>L’assegnazione sarà a discrezione dell’Università e ci verrà comunicata a giugno.</a:t>
            </a:r>
            <a:br>
              <a:rPr lang="it-IT" sz="3200" b="0" i="0" dirty="0">
                <a:solidFill>
                  <a:srgbClr val="4A4E57"/>
                </a:solidFill>
                <a:effectLst/>
                <a:latin typeface="Calibri Light" panose="020F0302020204030204" pitchFamily="34" charset="0"/>
                <a:ea typeface="Calibri Light" panose="020F0302020204030204" pitchFamily="34" charset="0"/>
                <a:cs typeface="Calibri Light" panose="020F0302020204030204" pitchFamily="34" charset="0"/>
              </a:rPr>
            </a:br>
            <a:endParaRPr lang="it-IT" sz="3200" dirty="0">
              <a:latin typeface="Calibri Light" panose="020F0302020204030204" pitchFamily="34" charset="0"/>
              <a:ea typeface="Calibri Light" panose="020F0302020204030204" pitchFamily="34" charset="0"/>
              <a:cs typeface="Calibri Light" panose="020F0302020204030204" pitchFamily="34" charset="0"/>
            </a:endParaRPr>
          </a:p>
          <a:p>
            <a:r>
              <a:rPr lang="it-IT" sz="3200" dirty="0">
                <a:latin typeface="Calibri Light" panose="020F0302020204030204" pitchFamily="34" charset="0"/>
                <a:ea typeface="Calibri Light" panose="020F0302020204030204" pitchFamily="34" charset="0"/>
                <a:cs typeface="Calibri Light" panose="020F0302020204030204" pitchFamily="34" charset="0"/>
              </a:rPr>
              <a:t>Trattamento di pensione completa presso la mensa dell’Università.</a:t>
            </a:r>
            <a:br>
              <a:rPr lang="it-IT" sz="3200" dirty="0">
                <a:latin typeface="Calibri Light" panose="020F0302020204030204" pitchFamily="34" charset="0"/>
                <a:ea typeface="Calibri Light" panose="020F0302020204030204" pitchFamily="34" charset="0"/>
                <a:cs typeface="Calibri Light" panose="020F0302020204030204" pitchFamily="34" charset="0"/>
              </a:rPr>
            </a:br>
            <a:r>
              <a:rPr lang="it-IT" sz="3200" dirty="0">
                <a:latin typeface="Calibri Light" panose="020F0302020204030204" pitchFamily="34" charset="0"/>
                <a:ea typeface="Calibri Light" panose="020F0302020204030204" pitchFamily="34" charset="0"/>
                <a:cs typeface="Calibri Light" panose="020F0302020204030204" pitchFamily="34" charset="0"/>
              </a:rPr>
              <a:t>Durante le gite di un’intera giornata viene fornito </a:t>
            </a:r>
            <a:r>
              <a:rPr lang="it-IT" sz="3200" dirty="0" err="1">
                <a:latin typeface="Calibri Light" panose="020F0302020204030204" pitchFamily="34" charset="0"/>
                <a:ea typeface="Calibri Light" panose="020F0302020204030204" pitchFamily="34" charset="0"/>
                <a:cs typeface="Calibri Light" panose="020F0302020204030204" pitchFamily="34" charset="0"/>
              </a:rPr>
              <a:t>packed</a:t>
            </a:r>
            <a:r>
              <a:rPr lang="it-IT" sz="3200" dirty="0">
                <a:latin typeface="Calibri Light" panose="020F0302020204030204" pitchFamily="34" charset="0"/>
                <a:ea typeface="Calibri Light" panose="020F0302020204030204" pitchFamily="34" charset="0"/>
                <a:cs typeface="Calibri Light" panose="020F0302020204030204" pitchFamily="34" charset="0"/>
              </a:rPr>
              <a:t> lunch.</a:t>
            </a:r>
          </a:p>
        </p:txBody>
      </p:sp>
      <p:pic>
        <p:nvPicPr>
          <p:cNvPr id="2" name="Picture 2" descr="Catering at the RAU | Royal Agricultural University">
            <a:extLst>
              <a:ext uri="{FF2B5EF4-FFF2-40B4-BE49-F238E27FC236}">
                <a16:creationId xmlns:a16="http://schemas.microsoft.com/office/drawing/2014/main" id="{3284534E-714F-2740-C15F-EF7C740D4A5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36080" y="1358900"/>
            <a:ext cx="4572000" cy="3124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 name="Immagine 7" descr="Immagine 7"/>
          <p:cNvPicPr>
            <a:picLocks noChangeAspect="1"/>
          </p:cNvPicPr>
          <p:nvPr/>
        </p:nvPicPr>
        <p:blipFill>
          <a:blip r:embed="rId2"/>
          <a:stretch>
            <a:fillRect/>
          </a:stretch>
        </p:blipFill>
        <p:spPr>
          <a:xfrm>
            <a:off x="6455208" y="5205373"/>
            <a:ext cx="2182814" cy="1106488"/>
          </a:xfrm>
          <a:prstGeom prst="rect">
            <a:avLst/>
          </a:prstGeom>
          <a:ln w="12700">
            <a:miter lim="400000"/>
          </a:ln>
        </p:spPr>
      </p:pic>
      <p:pic>
        <p:nvPicPr>
          <p:cNvPr id="10" name="http://www.giuseppegreggiati.gov.it/j/images/DOWNLOAD-ARTICOLI/articoli_news/TRINITY/banner_trinity_greggiati.jpg" descr="http://www.giuseppegreggiati.gov.it/j/images/DOWNLOAD-ARTICOLI/articoli_news/TRINITY/banner_trinity_greggiati.jpg">
            <a:extLst>
              <a:ext uri="{FF2B5EF4-FFF2-40B4-BE49-F238E27FC236}">
                <a16:creationId xmlns:a16="http://schemas.microsoft.com/office/drawing/2014/main" id="{6BA37D4B-4EA9-4750-B35C-DD029DE7CCB5}"/>
              </a:ext>
            </a:extLst>
          </p:cNvPr>
          <p:cNvPicPr>
            <a:picLocks noChangeAspect="1"/>
          </p:cNvPicPr>
          <p:nvPr/>
        </p:nvPicPr>
        <p:blipFill>
          <a:blip r:embed="rId3"/>
          <a:stretch>
            <a:fillRect/>
          </a:stretch>
        </p:blipFill>
        <p:spPr>
          <a:xfrm>
            <a:off x="8878013" y="5300623"/>
            <a:ext cx="2746376" cy="915988"/>
          </a:xfrm>
          <a:prstGeom prst="rect">
            <a:avLst/>
          </a:prstGeom>
          <a:ln w="12700">
            <a:miter lim="400000"/>
          </a:ln>
        </p:spPr>
      </p:pic>
      <p:sp>
        <p:nvSpPr>
          <p:cNvPr id="3" name="Segnaposto contenuto 2">
            <a:extLst>
              <a:ext uri="{FF2B5EF4-FFF2-40B4-BE49-F238E27FC236}">
                <a16:creationId xmlns:a16="http://schemas.microsoft.com/office/drawing/2014/main" id="{917EE069-9A50-7085-806F-3F083F4B0A91}"/>
              </a:ext>
            </a:extLst>
          </p:cNvPr>
          <p:cNvSpPr>
            <a:spLocks noGrp="1"/>
          </p:cNvSpPr>
          <p:nvPr>
            <p:ph idx="1"/>
          </p:nvPr>
        </p:nvSpPr>
        <p:spPr>
          <a:xfrm>
            <a:off x="425306" y="806245"/>
            <a:ext cx="5670694" cy="4494377"/>
          </a:xfrm>
        </p:spPr>
        <p:txBody>
          <a:bodyPr>
            <a:normAutofit fontScale="92500" lnSpcReduction="20000"/>
          </a:bodyPr>
          <a:lstStyle/>
          <a:p>
            <a:pPr marL="0" indent="0">
              <a:buNone/>
            </a:pPr>
            <a:r>
              <a:rPr lang="it-IT" sz="2400" u="sng" dirty="0">
                <a:latin typeface="Calibri" panose="020F0502020204030204" pitchFamily="34" charset="0"/>
                <a:ea typeface="Calibri" panose="020F0502020204030204" pitchFamily="34" charset="0"/>
                <a:cs typeface="Calibri" panose="020F0502020204030204" pitchFamily="34" charset="0"/>
              </a:rPr>
              <a:t>DIDATTICA:</a:t>
            </a:r>
            <a:br>
              <a:rPr lang="it-IT" sz="2400" u="sng" dirty="0">
                <a:latin typeface="Calibri" panose="020F0502020204030204" pitchFamily="34" charset="0"/>
                <a:ea typeface="Calibri" panose="020F0502020204030204" pitchFamily="34" charset="0"/>
                <a:cs typeface="Calibri" panose="020F0502020204030204" pitchFamily="34" charset="0"/>
              </a:rPr>
            </a:br>
            <a:endParaRPr lang="it-IT" sz="2400" u="sng" dirty="0">
              <a:latin typeface="Calibri" panose="020F0502020204030204" pitchFamily="34" charset="0"/>
              <a:ea typeface="Calibri" panose="020F0502020204030204" pitchFamily="34" charset="0"/>
              <a:cs typeface="Calibri" panose="020F0502020204030204" pitchFamily="34" charset="0"/>
            </a:endParaRPr>
          </a:p>
          <a:p>
            <a:r>
              <a:rPr lang="it-IT" dirty="0">
                <a:latin typeface="Calibri Light" panose="020F0302020204030204" pitchFamily="34" charset="0"/>
                <a:ea typeface="Calibri Light" panose="020F0302020204030204" pitchFamily="34" charset="0"/>
                <a:cs typeface="Calibri Light" panose="020F0302020204030204" pitchFamily="34" charset="0"/>
              </a:rPr>
              <a:t>SCUOLA: ELAC</a:t>
            </a:r>
          </a:p>
          <a:p>
            <a:r>
              <a:rPr lang="it-IT" dirty="0">
                <a:latin typeface="Calibri Light" panose="020F0302020204030204" pitchFamily="34" charset="0"/>
                <a:ea typeface="Calibri Light" panose="020F0302020204030204" pitchFamily="34" charset="0"/>
                <a:cs typeface="Calibri Light" panose="020F0302020204030204" pitchFamily="34" charset="0"/>
              </a:rPr>
              <a:t>30 ore di lezione, incluse 3 ore di Culture Exchange</a:t>
            </a:r>
            <a:endParaRPr lang="it-IT" sz="2100" dirty="0">
              <a:latin typeface="Calibri Light" panose="020F0302020204030204" pitchFamily="34" charset="0"/>
              <a:ea typeface="Calibri Light" panose="020F0302020204030204" pitchFamily="34" charset="0"/>
              <a:cs typeface="Calibri Light" panose="020F0302020204030204" pitchFamily="34" charset="0"/>
            </a:endParaRPr>
          </a:p>
          <a:p>
            <a:r>
              <a:rPr lang="it-IT" dirty="0">
                <a:latin typeface="Calibri Light" panose="020F0302020204030204" pitchFamily="34" charset="0"/>
                <a:ea typeface="Calibri Light" panose="020F0302020204030204" pitchFamily="34" charset="0"/>
                <a:cs typeface="Calibri Light" panose="020F0302020204030204" pitchFamily="34" charset="0"/>
              </a:rPr>
              <a:t>CORSO EXPLORERS:</a:t>
            </a:r>
            <a:br>
              <a:rPr lang="it-IT" dirty="0">
                <a:latin typeface="Calibri Light" panose="020F0302020204030204" pitchFamily="34" charset="0"/>
                <a:ea typeface="Calibri Light" panose="020F0302020204030204" pitchFamily="34" charset="0"/>
                <a:cs typeface="Calibri Light" panose="020F0302020204030204" pitchFamily="34" charset="0"/>
              </a:rPr>
            </a:br>
            <a:r>
              <a:rPr lang="it-IT" dirty="0">
                <a:latin typeface="Calibri Light" panose="020F0302020204030204" pitchFamily="34" charset="0"/>
                <a:ea typeface="Calibri Light" panose="020F0302020204030204" pitchFamily="34" charset="0"/>
                <a:cs typeface="Calibri Light" panose="020F0302020204030204" pitchFamily="34" charset="0"/>
              </a:rPr>
              <a:t>per gli studenti da 7 a 11 anni</a:t>
            </a:r>
          </a:p>
          <a:p>
            <a:r>
              <a:rPr lang="it-IT" dirty="0">
                <a:latin typeface="Calibri Light" panose="020F0302020204030204" pitchFamily="34" charset="0"/>
                <a:ea typeface="Calibri Light" panose="020F0302020204030204" pitchFamily="34" charset="0"/>
                <a:cs typeface="Calibri Light" panose="020F0302020204030204" pitchFamily="34" charset="0"/>
              </a:rPr>
              <a:t>CORSO VOYAGERS: </a:t>
            </a:r>
            <a:br>
              <a:rPr lang="it-IT" dirty="0">
                <a:latin typeface="Calibri Light" panose="020F0302020204030204" pitchFamily="34" charset="0"/>
                <a:ea typeface="Calibri Light" panose="020F0302020204030204" pitchFamily="34" charset="0"/>
                <a:cs typeface="Calibri Light" panose="020F0302020204030204" pitchFamily="34" charset="0"/>
              </a:rPr>
            </a:br>
            <a:r>
              <a:rPr lang="it-IT" dirty="0">
                <a:latin typeface="Calibri Light" panose="020F0302020204030204" pitchFamily="34" charset="0"/>
                <a:ea typeface="Calibri Light" panose="020F0302020204030204" pitchFamily="34" charset="0"/>
                <a:cs typeface="Calibri Light" panose="020F0302020204030204" pitchFamily="34" charset="0"/>
              </a:rPr>
              <a:t>per gli studenti da 11 a 14 anni</a:t>
            </a:r>
          </a:p>
          <a:p>
            <a:r>
              <a:rPr lang="it-IT" dirty="0">
                <a:latin typeface="Calibri Light" panose="020F0302020204030204" pitchFamily="34" charset="0"/>
                <a:ea typeface="Calibri Light" panose="020F0302020204030204" pitchFamily="34" charset="0"/>
                <a:cs typeface="Calibri Light" panose="020F0302020204030204" pitchFamily="34" charset="0"/>
              </a:rPr>
              <a:t>CORSO TRAILBLAZERS:</a:t>
            </a:r>
            <a:br>
              <a:rPr lang="it-IT" dirty="0">
                <a:latin typeface="Calibri Light" panose="020F0302020204030204" pitchFamily="34" charset="0"/>
                <a:ea typeface="Calibri Light" panose="020F0302020204030204" pitchFamily="34" charset="0"/>
                <a:cs typeface="Calibri Light" panose="020F0302020204030204" pitchFamily="34" charset="0"/>
              </a:rPr>
            </a:br>
            <a:r>
              <a:rPr lang="it-IT" dirty="0">
                <a:latin typeface="Calibri Light" panose="020F0302020204030204" pitchFamily="34" charset="0"/>
                <a:ea typeface="Calibri Light" panose="020F0302020204030204" pitchFamily="34" charset="0"/>
                <a:cs typeface="Calibri Light" panose="020F0302020204030204" pitchFamily="34" charset="0"/>
              </a:rPr>
              <a:t>per gli studenti da 14 a 17 anni</a:t>
            </a:r>
          </a:p>
          <a:p>
            <a:r>
              <a:rPr lang="it-IT" dirty="0">
                <a:latin typeface="Calibri Light" panose="020F0302020204030204" pitchFamily="34" charset="0"/>
                <a:ea typeface="Calibri Light" panose="020F0302020204030204" pitchFamily="34" charset="0"/>
                <a:cs typeface="Calibri Light" panose="020F0302020204030204" pitchFamily="34" charset="0"/>
              </a:rPr>
              <a:t>Possibilità di iscriversi al TRINITY GESE EXAM </a:t>
            </a:r>
            <a:br>
              <a:rPr lang="it-IT" dirty="0">
                <a:latin typeface="Calibri Light" panose="020F0302020204030204" pitchFamily="34" charset="0"/>
                <a:ea typeface="Calibri Light" panose="020F0302020204030204" pitchFamily="34" charset="0"/>
                <a:cs typeface="Calibri Light" panose="020F0302020204030204" pitchFamily="34" charset="0"/>
              </a:rPr>
            </a:br>
            <a:br>
              <a:rPr lang="it-IT" dirty="0">
                <a:latin typeface="Calibri Light" panose="020F0302020204030204" pitchFamily="34" charset="0"/>
                <a:ea typeface="Calibri Light" panose="020F0302020204030204" pitchFamily="34" charset="0"/>
                <a:cs typeface="Calibri Light" panose="020F0302020204030204" pitchFamily="34" charset="0"/>
              </a:rPr>
            </a:br>
            <a:r>
              <a:rPr lang="it-IT" dirty="0">
                <a:latin typeface="Calibri Light" panose="020F0302020204030204" pitchFamily="34" charset="0"/>
                <a:ea typeface="Calibri Light" panose="020F0302020204030204" pitchFamily="34" charset="0"/>
                <a:cs typeface="Calibri Light" panose="020F0302020204030204" pitchFamily="34" charset="0"/>
              </a:rPr>
              <a:t>A corso completato verrà rilasciato </a:t>
            </a:r>
            <a:r>
              <a:rPr lang="it-IT" u="sng" dirty="0">
                <a:latin typeface="Calibri Light" panose="020F0302020204030204" pitchFamily="34" charset="0"/>
                <a:ea typeface="Calibri Light" panose="020F0302020204030204" pitchFamily="34" charset="0"/>
                <a:cs typeface="Calibri Light" panose="020F0302020204030204" pitchFamily="34" charset="0"/>
              </a:rPr>
              <a:t>l’attestato di frequenza.</a:t>
            </a:r>
          </a:p>
          <a:p>
            <a:endParaRPr lang="it-IT" dirty="0"/>
          </a:p>
        </p:txBody>
      </p:sp>
      <p:pic>
        <p:nvPicPr>
          <p:cNvPr id="4" name="Immagine 3">
            <a:extLst>
              <a:ext uri="{FF2B5EF4-FFF2-40B4-BE49-F238E27FC236}">
                <a16:creationId xmlns:a16="http://schemas.microsoft.com/office/drawing/2014/main" id="{431AF95E-90A5-AF4B-4FC7-F47DDAB03748}"/>
              </a:ext>
            </a:extLst>
          </p:cNvPr>
          <p:cNvPicPr>
            <a:picLocks noChangeAspect="1"/>
          </p:cNvPicPr>
          <p:nvPr/>
        </p:nvPicPr>
        <p:blipFill>
          <a:blip r:embed="rId4"/>
          <a:stretch>
            <a:fillRect/>
          </a:stretch>
        </p:blipFill>
        <p:spPr>
          <a:xfrm>
            <a:off x="6243868" y="806245"/>
            <a:ext cx="5102942" cy="3827207"/>
          </a:xfrm>
          <a:prstGeom prst="rect">
            <a:avLst/>
          </a:prstGeom>
        </p:spPr>
      </p:pic>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contenuto 4">
            <a:extLst>
              <a:ext uri="{FF2B5EF4-FFF2-40B4-BE49-F238E27FC236}">
                <a16:creationId xmlns:a16="http://schemas.microsoft.com/office/drawing/2014/main" id="{C79341AF-326D-9C84-18FB-F01EF0DCCA21}"/>
              </a:ext>
            </a:extLst>
          </p:cNvPr>
          <p:cNvSpPr>
            <a:spLocks noGrp="1"/>
          </p:cNvSpPr>
          <p:nvPr>
            <p:ph idx="1"/>
          </p:nvPr>
        </p:nvSpPr>
        <p:spPr>
          <a:xfrm>
            <a:off x="447815" y="477665"/>
            <a:ext cx="6061139" cy="5083278"/>
          </a:xfrm>
        </p:spPr>
        <p:txBody>
          <a:bodyPr>
            <a:normAutofit/>
          </a:bodyPr>
          <a:lstStyle/>
          <a:p>
            <a:pPr marL="0" indent="0">
              <a:buNone/>
            </a:pPr>
            <a:r>
              <a:rPr lang="it-IT" sz="2400" u="sng" dirty="0">
                <a:latin typeface="Calibri" panose="020F0502020204030204" pitchFamily="34" charset="0"/>
                <a:ea typeface="Calibri" panose="020F0502020204030204" pitchFamily="34" charset="0"/>
                <a:cs typeface="Calibri" panose="020F0502020204030204" pitchFamily="34" charset="0"/>
              </a:rPr>
              <a:t>GITE:</a:t>
            </a:r>
            <a:br>
              <a:rPr lang="it-IT" sz="2400" u="sng" dirty="0">
                <a:latin typeface="Calibri" panose="020F0502020204030204" pitchFamily="34" charset="0"/>
                <a:ea typeface="Calibri" panose="020F0502020204030204" pitchFamily="34" charset="0"/>
                <a:cs typeface="Calibri" panose="020F0502020204030204" pitchFamily="34" charset="0"/>
              </a:rPr>
            </a:br>
            <a:r>
              <a:rPr kumimoji="0" lang="it-IT" sz="1900" b="0" i="0" u="none" strike="noStrike" kern="1200" cap="none" spc="0" normalizeH="0" baseline="0" noProof="0" dirty="0">
                <a:ln>
                  <a:noFill/>
                </a:ln>
                <a:solidFill>
                  <a:srgbClr val="181818"/>
                </a:solidFill>
                <a:effectLst/>
                <a:uLnTx/>
                <a:uFillTx/>
                <a:latin typeface="Calibri Light" panose="020F0302020204030204" pitchFamily="34" charset="0"/>
                <a:ea typeface="Calibri Light" panose="020F0302020204030204" pitchFamily="34" charset="0"/>
                <a:cs typeface="Calibri Light" panose="020F0302020204030204" pitchFamily="34" charset="0"/>
              </a:rPr>
              <a:t>Le escursioni costituiscono uno strumento didattico formidabile: si esplorano nuove realtà, si visitano luoghi di interesse e s’impara moltissimo sulla storia, le tradizioni, usi e costumi locali.</a:t>
            </a:r>
            <a:endParaRPr lang="it-IT" sz="2400" u="sng" dirty="0">
              <a:latin typeface="Calibri" panose="020F0502020204030204" pitchFamily="34" charset="0"/>
              <a:ea typeface="Calibri" panose="020F0502020204030204" pitchFamily="34" charset="0"/>
              <a:cs typeface="Calibri" panose="020F0502020204030204" pitchFamily="34" charset="0"/>
            </a:endParaRPr>
          </a:p>
          <a:p>
            <a:r>
              <a:rPr lang="it-IT" dirty="0">
                <a:latin typeface="Calibri Light" panose="020F0302020204030204" pitchFamily="34" charset="0"/>
                <a:ea typeface="Calibri Light" panose="020F0302020204030204" pitchFamily="34" charset="0"/>
                <a:cs typeface="Calibri Light" panose="020F0302020204030204" pitchFamily="34" charset="0"/>
              </a:rPr>
              <a:t>3 gite di un’intera giornata a:</a:t>
            </a:r>
            <a:br>
              <a:rPr lang="it-IT" dirty="0">
                <a:latin typeface="Calibri Light" panose="020F0302020204030204" pitchFamily="34" charset="0"/>
                <a:ea typeface="Calibri Light" panose="020F0302020204030204" pitchFamily="34" charset="0"/>
                <a:cs typeface="Calibri Light" panose="020F0302020204030204" pitchFamily="34" charset="0"/>
              </a:rPr>
            </a:br>
            <a:r>
              <a:rPr lang="it-IT" dirty="0">
                <a:latin typeface="Calibri Light" panose="020F0302020204030204" pitchFamily="34" charset="0"/>
                <a:ea typeface="Calibri Light" panose="020F0302020204030204" pitchFamily="34" charset="0"/>
                <a:cs typeface="Calibri Light" panose="020F0302020204030204" pitchFamily="34" charset="0"/>
              </a:rPr>
              <a:t>- Londra</a:t>
            </a:r>
            <a:br>
              <a:rPr lang="it-IT" dirty="0">
                <a:latin typeface="Calibri Light" panose="020F0302020204030204" pitchFamily="34" charset="0"/>
                <a:ea typeface="Calibri Light" panose="020F0302020204030204" pitchFamily="34" charset="0"/>
                <a:cs typeface="Calibri Light" panose="020F0302020204030204" pitchFamily="34" charset="0"/>
              </a:rPr>
            </a:br>
            <a:r>
              <a:rPr lang="it-IT" dirty="0">
                <a:latin typeface="Calibri Light" panose="020F0302020204030204" pitchFamily="34" charset="0"/>
                <a:ea typeface="Calibri Light" panose="020F0302020204030204" pitchFamily="34" charset="0"/>
                <a:cs typeface="Calibri Light" panose="020F0302020204030204" pitchFamily="34" charset="0"/>
              </a:rPr>
              <a:t>- Oxford</a:t>
            </a:r>
            <a:br>
              <a:rPr lang="it-IT" dirty="0">
                <a:latin typeface="Calibri Light" panose="020F0302020204030204" pitchFamily="34" charset="0"/>
                <a:ea typeface="Calibri Light" panose="020F0302020204030204" pitchFamily="34" charset="0"/>
                <a:cs typeface="Calibri Light" panose="020F0302020204030204" pitchFamily="34" charset="0"/>
              </a:rPr>
            </a:br>
            <a:r>
              <a:rPr lang="it-IT" dirty="0">
                <a:latin typeface="Calibri Light" panose="020F0302020204030204" pitchFamily="34" charset="0"/>
                <a:ea typeface="Calibri Light" panose="020F0302020204030204" pitchFamily="34" charset="0"/>
                <a:cs typeface="Calibri Light" panose="020F0302020204030204" pitchFamily="34" charset="0"/>
              </a:rPr>
              <a:t>- Cardiff</a:t>
            </a:r>
          </a:p>
          <a:p>
            <a:r>
              <a:rPr lang="it-IT" dirty="0">
                <a:latin typeface="Calibri Light" panose="020F0302020204030204" pitchFamily="34" charset="0"/>
                <a:ea typeface="Calibri Light" panose="020F0302020204030204" pitchFamily="34" charset="0"/>
                <a:cs typeface="Calibri Light" panose="020F0302020204030204" pitchFamily="34" charset="0"/>
              </a:rPr>
              <a:t>2 gite di mezza giornata a Cirencester</a:t>
            </a:r>
          </a:p>
          <a:p>
            <a:endParaRPr lang="it-IT" dirty="0">
              <a:latin typeface="Calibri Light" panose="020F0302020204030204" pitchFamily="34" charset="0"/>
              <a:ea typeface="Calibri Light" panose="020F0302020204030204" pitchFamily="34" charset="0"/>
              <a:cs typeface="Calibri Light" panose="020F0302020204030204" pitchFamily="34" charset="0"/>
            </a:endParaRPr>
          </a:p>
          <a:p>
            <a:pPr marL="0" indent="0" algn="l">
              <a:buNone/>
            </a:pPr>
            <a:r>
              <a:rPr lang="it-IT" sz="1400" b="0" i="1" dirty="0">
                <a:solidFill>
                  <a:srgbClr val="4A4E57"/>
                </a:solidFill>
                <a:effectLst/>
                <a:latin typeface="Nirmala UI" panose="020B0502040204020203" pitchFamily="34" charset="0"/>
                <a:ea typeface="Nirmala UI" panose="020B0502040204020203" pitchFamily="34" charset="0"/>
                <a:cs typeface="Nirmala UI" panose="020B0502040204020203" pitchFamily="34" charset="0"/>
              </a:rPr>
              <a:t>Le gite potrebbero subire lievi variazioni prima della partenza.</a:t>
            </a:r>
            <a:br>
              <a:rPr lang="it-IT" sz="1400" b="0" i="0" dirty="0">
                <a:solidFill>
                  <a:srgbClr val="4A4E57"/>
                </a:solidFill>
                <a:effectLst/>
                <a:latin typeface="Nirmala UI" panose="020B0502040204020203" pitchFamily="34" charset="0"/>
                <a:ea typeface="Nirmala UI" panose="020B0502040204020203" pitchFamily="34" charset="0"/>
                <a:cs typeface="Nirmala UI" panose="020B0502040204020203" pitchFamily="34" charset="0"/>
              </a:rPr>
            </a:br>
            <a:r>
              <a:rPr lang="it-IT" sz="1400" b="0" i="1" dirty="0">
                <a:solidFill>
                  <a:srgbClr val="4A4E57"/>
                </a:solidFill>
                <a:effectLst/>
                <a:latin typeface="Nirmala UI" panose="020B0502040204020203" pitchFamily="34" charset="0"/>
                <a:ea typeface="Nirmala UI" panose="020B0502040204020203" pitchFamily="34" charset="0"/>
                <a:cs typeface="Nirmala UI" panose="020B0502040204020203" pitchFamily="34" charset="0"/>
              </a:rPr>
              <a:t>Il programma definitivo verrà consegnato ai Capigruppo all’arrivo in loco.</a:t>
            </a:r>
            <a:endParaRPr lang="it-IT" sz="1400" b="0" i="0" dirty="0">
              <a:solidFill>
                <a:srgbClr val="4A4E57"/>
              </a:solidFill>
              <a:effectLst/>
              <a:latin typeface="Nirmala UI" panose="020B0502040204020203" pitchFamily="34" charset="0"/>
              <a:ea typeface="Nirmala UI" panose="020B0502040204020203" pitchFamily="34" charset="0"/>
              <a:cs typeface="Nirmala UI" panose="020B0502040204020203" pitchFamily="34" charset="0"/>
            </a:endParaRPr>
          </a:p>
          <a:p>
            <a:pPr marL="0" indent="0">
              <a:buNone/>
            </a:pPr>
            <a:endParaRPr lang="it-IT" dirty="0">
              <a:latin typeface="Calibri Light" panose="020F0302020204030204" pitchFamily="34" charset="0"/>
              <a:ea typeface="Calibri Light" panose="020F0302020204030204" pitchFamily="34" charset="0"/>
              <a:cs typeface="Calibri Light" panose="020F0302020204030204" pitchFamily="34" charset="0"/>
            </a:endParaRPr>
          </a:p>
        </p:txBody>
      </p:sp>
      <p:pic>
        <p:nvPicPr>
          <p:cNvPr id="6" name="Immagine 5" descr="Immagine che contiene disegno, vestiti, schizzo, cartone animato&#10;&#10;Descrizione generata automaticamente">
            <a:extLst>
              <a:ext uri="{FF2B5EF4-FFF2-40B4-BE49-F238E27FC236}">
                <a16:creationId xmlns:a16="http://schemas.microsoft.com/office/drawing/2014/main" id="{A7118488-D06F-9902-C29E-F3CBDA3DD04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18018" y="2019814"/>
            <a:ext cx="1669683" cy="1669683"/>
          </a:xfrm>
          <a:prstGeom prst="rect">
            <a:avLst/>
          </a:prstGeom>
        </p:spPr>
      </p:pic>
      <p:pic>
        <p:nvPicPr>
          <p:cNvPr id="4098" name="Picture 2" descr="cirencester-inghilterra-vacanze-studio-astrolabio-gruppo (18)">
            <a:extLst>
              <a:ext uri="{FF2B5EF4-FFF2-40B4-BE49-F238E27FC236}">
                <a16:creationId xmlns:a16="http://schemas.microsoft.com/office/drawing/2014/main" id="{D4B07771-BEB5-DDDA-F389-01CEFEEFB2C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613966" y="1006240"/>
            <a:ext cx="4929105" cy="36968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6130011"/>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4AA503-029D-97FA-8E99-98C5B0015C74}"/>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8C82C91-B894-2A1B-9F39-98757058FAC3}"/>
              </a:ext>
            </a:extLst>
          </p:cNvPr>
          <p:cNvSpPr>
            <a:spLocks noGrp="1"/>
          </p:cNvSpPr>
          <p:nvPr>
            <p:ph idx="1"/>
          </p:nvPr>
        </p:nvSpPr>
        <p:spPr>
          <a:xfrm>
            <a:off x="436456" y="1240751"/>
            <a:ext cx="5875853" cy="3131554"/>
          </a:xfrm>
        </p:spPr>
        <p:txBody>
          <a:bodyPr>
            <a:normAutofit/>
          </a:bodyPr>
          <a:lstStyle/>
          <a:p>
            <a:pPr marL="0" indent="0">
              <a:buNone/>
            </a:pPr>
            <a:r>
              <a:rPr lang="it-IT" sz="2600" u="sng" dirty="0">
                <a:latin typeface="Calibri" panose="020F0502020204030204" pitchFamily="34" charset="0"/>
                <a:ea typeface="Calibri" panose="020F0502020204030204" pitchFamily="34" charset="0"/>
                <a:cs typeface="Calibri" panose="020F0502020204030204" pitchFamily="34" charset="0"/>
              </a:rPr>
              <a:t>LONDRA:</a:t>
            </a:r>
            <a:br>
              <a:rPr lang="it-IT" sz="2600" u="sng" dirty="0">
                <a:latin typeface="Calibri" panose="020F0502020204030204" pitchFamily="34" charset="0"/>
                <a:ea typeface="Calibri" panose="020F0502020204030204" pitchFamily="34" charset="0"/>
                <a:cs typeface="Calibri" panose="020F0502020204030204" pitchFamily="34" charset="0"/>
              </a:rPr>
            </a:br>
            <a:endParaRPr lang="it-IT" sz="2600" u="sng" dirty="0">
              <a:latin typeface="Calibri" panose="020F0502020204030204" pitchFamily="34" charset="0"/>
              <a:ea typeface="Calibri" panose="020F0502020204030204" pitchFamily="34" charset="0"/>
              <a:cs typeface="Calibri" panose="020F0502020204030204" pitchFamily="34" charset="0"/>
            </a:endParaRPr>
          </a:p>
          <a:p>
            <a:r>
              <a:rPr lang="it-IT" sz="2200" dirty="0">
                <a:latin typeface="Calibri Light" panose="020F0302020204030204" pitchFamily="34" charset="0"/>
                <a:ea typeface="Calibri Light" panose="020F0302020204030204" pitchFamily="34" charset="0"/>
                <a:cs typeface="Calibri Light" panose="020F0302020204030204" pitchFamily="34" charset="0"/>
              </a:rPr>
              <a:t>Nel programma non poteva mancare una gita nella capitale. </a:t>
            </a:r>
            <a:br>
              <a:rPr lang="it-IT" sz="2200" dirty="0">
                <a:latin typeface="Calibri Light" panose="020F0302020204030204" pitchFamily="34" charset="0"/>
                <a:ea typeface="Calibri Light" panose="020F0302020204030204" pitchFamily="34" charset="0"/>
                <a:cs typeface="Calibri Light" panose="020F0302020204030204" pitchFamily="34" charset="0"/>
              </a:rPr>
            </a:br>
            <a:r>
              <a:rPr lang="it-IT" sz="2200" dirty="0">
                <a:latin typeface="Calibri Light" panose="020F0302020204030204" pitchFamily="34" charset="0"/>
                <a:ea typeface="Calibri Light" panose="020F0302020204030204" pitchFamily="34" charset="0"/>
                <a:cs typeface="Calibri Light" panose="020F0302020204030204" pitchFamily="34" charset="0"/>
              </a:rPr>
              <a:t>Gli activity leaders vi guideranno in un giro turistico della città per visitare le attrazioni principali e farvi respirare l’atmosfera londinese.</a:t>
            </a:r>
            <a:br>
              <a:rPr lang="it-IT" sz="2200" dirty="0">
                <a:latin typeface="Calibri Light" panose="020F0302020204030204" pitchFamily="34" charset="0"/>
                <a:ea typeface="Calibri Light" panose="020F0302020204030204" pitchFamily="34" charset="0"/>
                <a:cs typeface="Calibri Light" panose="020F0302020204030204" pitchFamily="34" charset="0"/>
              </a:rPr>
            </a:br>
            <a:endParaRPr lang="it-IT" sz="2200" dirty="0"/>
          </a:p>
        </p:txBody>
      </p:sp>
      <p:pic>
        <p:nvPicPr>
          <p:cNvPr id="2" name="image.jpeg" descr="image.jpeg">
            <a:extLst>
              <a:ext uri="{FF2B5EF4-FFF2-40B4-BE49-F238E27FC236}">
                <a16:creationId xmlns:a16="http://schemas.microsoft.com/office/drawing/2014/main" id="{9519B454-C3DE-8041-EA44-99584B9151A2}"/>
              </a:ext>
            </a:extLst>
          </p:cNvPr>
          <p:cNvPicPr>
            <a:picLocks noChangeAspect="1"/>
          </p:cNvPicPr>
          <p:nvPr/>
        </p:nvPicPr>
        <p:blipFill>
          <a:blip r:embed="rId2"/>
          <a:stretch>
            <a:fillRect/>
          </a:stretch>
        </p:blipFill>
        <p:spPr>
          <a:xfrm>
            <a:off x="6974550" y="1444180"/>
            <a:ext cx="4977638" cy="3235975"/>
          </a:xfrm>
          <a:prstGeom prst="rect">
            <a:avLst/>
          </a:prstGeom>
          <a:ln w="12700">
            <a:miter lim="400000"/>
          </a:ln>
        </p:spPr>
      </p:pic>
    </p:spTree>
    <p:extLst>
      <p:ext uri="{BB962C8B-B14F-4D97-AF65-F5344CB8AC3E}">
        <p14:creationId xmlns:p14="http://schemas.microsoft.com/office/powerpoint/2010/main" val="1746509615"/>
      </p:ext>
    </p:extLst>
  </p:cSld>
  <p:clrMapOvr>
    <a:masterClrMapping/>
  </p:clrMapOvr>
  <p:transition spd="slow">
    <p:push dir="u"/>
  </p:transition>
</p:sld>
</file>

<file path=ppt/theme/theme1.xml><?xml version="1.0" encoding="utf-8"?>
<a:theme xmlns:a="http://schemas.openxmlformats.org/drawingml/2006/main" name="Dividendi">
  <a:themeElements>
    <a:clrScheme name="Dividendi">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Dividendi">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i">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ppt/theme/theme2.xml><?xml version="1.0" encoding="utf-8"?>
<a:theme xmlns:a="http://schemas.openxmlformats.org/drawingml/2006/main" name="Tema di Office">
  <a:themeElements>
    <a:clrScheme name="Tema di Offic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Tema di Office">
      <a:majorFont>
        <a:latin typeface="Calibri"/>
        <a:ea typeface="Calibri"/>
        <a:cs typeface="Calibri"/>
      </a:majorFont>
      <a:minorFont>
        <a:latin typeface="Helvetica"/>
        <a:ea typeface="Helvetica"/>
        <a:cs typeface="Helvetica"/>
      </a:minorFont>
    </a:fontScheme>
    <a:fmtScheme name="Tema di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Dividendi</Template>
  <TotalTime>0</TotalTime>
  <Words>1288</Words>
  <Application>Microsoft Office PowerPoint</Application>
  <PresentationFormat>Widescreen</PresentationFormat>
  <Paragraphs>101</Paragraphs>
  <Slides>19</Slides>
  <Notes>0</Notes>
  <HiddenSlides>0</HiddenSlides>
  <MMClips>0</MMClips>
  <ScaleCrop>false</ScaleCrop>
  <HeadingPairs>
    <vt:vector size="6" baseType="variant">
      <vt:variant>
        <vt:lpstr>Caratteri utilizzati</vt:lpstr>
      </vt:variant>
      <vt:variant>
        <vt:i4>9</vt:i4>
      </vt:variant>
      <vt:variant>
        <vt:lpstr>Tema</vt:lpstr>
      </vt:variant>
      <vt:variant>
        <vt:i4>1</vt:i4>
      </vt:variant>
      <vt:variant>
        <vt:lpstr>Titoli diapositive</vt:lpstr>
      </vt:variant>
      <vt:variant>
        <vt:i4>19</vt:i4>
      </vt:variant>
    </vt:vector>
  </HeadingPairs>
  <TitlesOfParts>
    <vt:vector size="29" baseType="lpstr">
      <vt:lpstr>Aptos</vt:lpstr>
      <vt:lpstr>Calibri</vt:lpstr>
      <vt:lpstr>Calibri Light</vt:lpstr>
      <vt:lpstr>Cavolini</vt:lpstr>
      <vt:lpstr>Gill Sans MT</vt:lpstr>
      <vt:lpstr>Nirmala UI</vt:lpstr>
      <vt:lpstr>Segoe UI Emoji</vt:lpstr>
      <vt:lpstr>Symbol</vt:lpstr>
      <vt:lpstr>Wingdings 2</vt:lpstr>
      <vt:lpstr>Dividendi</vt:lpstr>
      <vt:lpstr>Presentazione standard di PowerPoint</vt:lpstr>
      <vt:lpstr>CIRENCESTER – ROYAL AGRICULTURAL UNIVERSITY 2026</vt:lpstr>
      <vt:lpstr>CIRENCESTER – ROYAL AGRICULTURAL UNIVERSITY 2026</vt:lpstr>
      <vt:lpstr>Presentazione standard di PowerPoint</vt:lpstr>
      <vt:lpstr>.</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CIRENCESTER</vt:lpstr>
      <vt:lpstr>COME ISCRIVERSI</vt:lpstr>
      <vt:lpstr>OFFERTE SPECIALI</vt:lpstr>
      <vt:lpstr>OFFERTE SPECIALI</vt:lpstr>
      <vt:lpstr>OFFERTE SPECIALI</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ASTR15</dc:creator>
  <cp:lastModifiedBy>Cristina Caldirola</cp:lastModifiedBy>
  <cp:revision>4</cp:revision>
  <dcterms:modified xsi:type="dcterms:W3CDTF">2025-11-03T11:41:47Z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512328</vt:lpwstr>
  </property>
  <property fmtid="{D5CDD505-2E9C-101B-9397-08002B2CF9AE}" pid="3" name="NXPowerLiteSettings">
    <vt:lpwstr>F7000400038000</vt:lpwstr>
  </property>
  <property fmtid="{D5CDD505-2E9C-101B-9397-08002B2CF9AE}" pid="4" name="NXPowerLiteVersion">
    <vt:lpwstr>S10.9.4</vt:lpwstr>
  </property>
</Properties>
</file>