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17"/>
  </p:notesMasterIdLst>
  <p:sldIdLst>
    <p:sldId id="295" r:id="rId2"/>
    <p:sldId id="291" r:id="rId3"/>
    <p:sldId id="258" r:id="rId4"/>
    <p:sldId id="257" r:id="rId5"/>
    <p:sldId id="260" r:id="rId6"/>
    <p:sldId id="259" r:id="rId7"/>
    <p:sldId id="269" r:id="rId8"/>
    <p:sldId id="292" r:id="rId9"/>
    <p:sldId id="299" r:id="rId10"/>
    <p:sldId id="308" r:id="rId11"/>
    <p:sldId id="297" r:id="rId12"/>
    <p:sldId id="312" r:id="rId13"/>
    <p:sldId id="313" r:id="rId14"/>
    <p:sldId id="314"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8B1C4-4D5F-465E-A99B-4CF6837E78CA}" v="44" dt="2025-10-31T12:48:08.0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na Caldirola" userId="cb06114e-6366-4139-88b2-0704a089fcba" providerId="ADAL" clId="{44845E11-9336-43B8-9D59-D69AF236B073}"/>
    <pc:docChg chg="undo custSel modSld">
      <pc:chgData name="Cristina Caldirola" userId="cb06114e-6366-4139-88b2-0704a089fcba" providerId="ADAL" clId="{44845E11-9336-43B8-9D59-D69AF236B073}" dt="2025-10-31T13:06:11.339" v="684" actId="20577"/>
      <pc:docMkLst>
        <pc:docMk/>
      </pc:docMkLst>
      <pc:sldChg chg="addSp delSp modSp mod">
        <pc:chgData name="Cristina Caldirola" userId="cb06114e-6366-4139-88b2-0704a089fcba" providerId="ADAL" clId="{44845E11-9336-43B8-9D59-D69AF236B073}" dt="2025-10-31T12:48:20.025" v="584" actId="1076"/>
        <pc:sldMkLst>
          <pc:docMk/>
          <pc:sldMk cId="0" sldId="257"/>
        </pc:sldMkLst>
        <pc:picChg chg="add mod">
          <ac:chgData name="Cristina Caldirola" userId="cb06114e-6366-4139-88b2-0704a089fcba" providerId="ADAL" clId="{44845E11-9336-43B8-9D59-D69AF236B073}" dt="2025-10-31T12:48:20.025" v="584" actId="1076"/>
          <ac:picMkLst>
            <pc:docMk/>
            <pc:sldMk cId="0" sldId="257"/>
            <ac:picMk id="2" creationId="{66422824-9DCF-B598-E589-2DA9A837B345}"/>
          </ac:picMkLst>
        </pc:picChg>
        <pc:picChg chg="del">
          <ac:chgData name="Cristina Caldirola" userId="cb06114e-6366-4139-88b2-0704a089fcba" providerId="ADAL" clId="{44845E11-9336-43B8-9D59-D69AF236B073}" dt="2025-10-31T12:04:11.081" v="546" actId="478"/>
          <ac:picMkLst>
            <pc:docMk/>
            <pc:sldMk cId="0" sldId="257"/>
            <ac:picMk id="2050" creationId="{BB65E433-F3A4-1771-182E-E710211DD785}"/>
          </ac:picMkLst>
        </pc:picChg>
      </pc:sldChg>
      <pc:sldChg chg="modSp mod">
        <pc:chgData name="Cristina Caldirola" userId="cb06114e-6366-4139-88b2-0704a089fcba" providerId="ADAL" clId="{44845E11-9336-43B8-9D59-D69AF236B073}" dt="2025-10-31T13:06:11.339" v="684" actId="20577"/>
        <pc:sldMkLst>
          <pc:docMk/>
          <pc:sldMk cId="0" sldId="258"/>
        </pc:sldMkLst>
        <pc:spChg chg="mod">
          <ac:chgData name="Cristina Caldirola" userId="cb06114e-6366-4139-88b2-0704a089fcba" providerId="ADAL" clId="{44845E11-9336-43B8-9D59-D69AF236B073}" dt="2025-10-31T13:06:11.339" v="684" actId="20577"/>
          <ac:spMkLst>
            <pc:docMk/>
            <pc:sldMk cId="0" sldId="258"/>
            <ac:spMk id="6" creationId="{63728FF8-8F52-C469-69A2-31CCF1958CE4}"/>
          </ac:spMkLst>
        </pc:spChg>
        <pc:picChg chg="mod">
          <ac:chgData name="Cristina Caldirola" userId="cb06114e-6366-4139-88b2-0704a089fcba" providerId="ADAL" clId="{44845E11-9336-43B8-9D59-D69AF236B073}" dt="2025-10-31T13:03:26.011" v="592" actId="1076"/>
          <ac:picMkLst>
            <pc:docMk/>
            <pc:sldMk cId="0" sldId="258"/>
            <ac:picMk id="4" creationId="{FBAA63C6-2F4E-32F1-0728-38E93E960E5C}"/>
          </ac:picMkLst>
        </pc:picChg>
      </pc:sldChg>
      <pc:sldChg chg="modSp mod">
        <pc:chgData name="Cristina Caldirola" userId="cb06114e-6366-4139-88b2-0704a089fcba" providerId="ADAL" clId="{44845E11-9336-43B8-9D59-D69AF236B073}" dt="2025-10-31T12:04:57.195" v="557" actId="5793"/>
        <pc:sldMkLst>
          <pc:docMk/>
          <pc:sldMk cId="0" sldId="259"/>
        </pc:sldMkLst>
        <pc:spChg chg="mod">
          <ac:chgData name="Cristina Caldirola" userId="cb06114e-6366-4139-88b2-0704a089fcba" providerId="ADAL" clId="{44845E11-9336-43B8-9D59-D69AF236B073}" dt="2025-10-31T12:04:57.195" v="557" actId="5793"/>
          <ac:spMkLst>
            <pc:docMk/>
            <pc:sldMk cId="0" sldId="259"/>
            <ac:spMk id="3" creationId="{917EE069-9A50-7085-806F-3F083F4B0A91}"/>
          </ac:spMkLst>
        </pc:spChg>
      </pc:sldChg>
      <pc:sldChg chg="addSp delSp modSp mod">
        <pc:chgData name="Cristina Caldirola" userId="cb06114e-6366-4139-88b2-0704a089fcba" providerId="ADAL" clId="{44845E11-9336-43B8-9D59-D69AF236B073}" dt="2025-10-31T12:12:22.731" v="578" actId="20577"/>
        <pc:sldMkLst>
          <pc:docMk/>
          <pc:sldMk cId="0" sldId="260"/>
        </pc:sldMkLst>
        <pc:spChg chg="add">
          <ac:chgData name="Cristina Caldirola" userId="cb06114e-6366-4139-88b2-0704a089fcba" providerId="ADAL" clId="{44845E11-9336-43B8-9D59-D69AF236B073}" dt="2025-10-31T12:06:11.313" v="559"/>
          <ac:spMkLst>
            <pc:docMk/>
            <pc:sldMk cId="0" sldId="260"/>
            <ac:spMk id="2" creationId="{BAC20484-F903-51BD-366F-A4AFF02164E5}"/>
          </ac:spMkLst>
        </pc:spChg>
        <pc:spChg chg="mod">
          <ac:chgData name="Cristina Caldirola" userId="cb06114e-6366-4139-88b2-0704a089fcba" providerId="ADAL" clId="{44845E11-9336-43B8-9D59-D69AF236B073}" dt="2025-10-31T12:12:22.731" v="578" actId="20577"/>
          <ac:spMkLst>
            <pc:docMk/>
            <pc:sldMk cId="0" sldId="260"/>
            <ac:spMk id="3" creationId="{1DD07556-D093-0907-B75A-68B05D2DDA59}"/>
          </ac:spMkLst>
        </pc:spChg>
        <pc:spChg chg="add mod">
          <ac:chgData name="Cristina Caldirola" userId="cb06114e-6366-4139-88b2-0704a089fcba" providerId="ADAL" clId="{44845E11-9336-43B8-9D59-D69AF236B073}" dt="2025-10-31T12:06:16.399" v="560"/>
          <ac:spMkLst>
            <pc:docMk/>
            <pc:sldMk cId="0" sldId="260"/>
            <ac:spMk id="4" creationId="{7C540452-4A1D-2D00-05DB-7E7E8ADFA80E}"/>
          </ac:spMkLst>
        </pc:spChg>
        <pc:picChg chg="del">
          <ac:chgData name="Cristina Caldirola" userId="cb06114e-6366-4139-88b2-0704a089fcba" providerId="ADAL" clId="{44845E11-9336-43B8-9D59-D69AF236B073}" dt="2025-10-31T12:03:31.874" v="542" actId="478"/>
          <ac:picMkLst>
            <pc:docMk/>
            <pc:sldMk cId="0" sldId="260"/>
            <ac:picMk id="5" creationId="{FAA91279-7CF4-5AC1-B683-7F59BB2DC39F}"/>
          </ac:picMkLst>
        </pc:picChg>
        <pc:picChg chg="add mod">
          <ac:chgData name="Cristina Caldirola" userId="cb06114e-6366-4139-88b2-0704a089fcba" providerId="ADAL" clId="{44845E11-9336-43B8-9D59-D69AF236B073}" dt="2025-10-31T12:10:04.593" v="569" actId="1076"/>
          <ac:picMkLst>
            <pc:docMk/>
            <pc:sldMk cId="0" sldId="260"/>
            <ac:picMk id="6" creationId="{988226EF-1497-FE46-7D2C-E513AB797565}"/>
          </ac:picMkLst>
        </pc:picChg>
      </pc:sldChg>
      <pc:sldChg chg="modSp mod">
        <pc:chgData name="Cristina Caldirola" userId="cb06114e-6366-4139-88b2-0704a089fcba" providerId="ADAL" clId="{44845E11-9336-43B8-9D59-D69AF236B073}" dt="2025-10-31T11:45:57.112" v="468" actId="20577"/>
        <pc:sldMkLst>
          <pc:docMk/>
          <pc:sldMk cId="557908453" sldId="291"/>
        </pc:sldMkLst>
        <pc:spChg chg="mod">
          <ac:chgData name="Cristina Caldirola" userId="cb06114e-6366-4139-88b2-0704a089fcba" providerId="ADAL" clId="{44845E11-9336-43B8-9D59-D69AF236B073}" dt="2025-10-31T11:45:57.112" v="468" actId="20577"/>
          <ac:spMkLst>
            <pc:docMk/>
            <pc:sldMk cId="557908453" sldId="291"/>
            <ac:spMk id="3" creationId="{52C0346C-90D5-FA15-A87B-1FDE189C6499}"/>
          </ac:spMkLst>
        </pc:spChg>
      </pc:sldChg>
      <pc:sldChg chg="modSp">
        <pc:chgData name="Cristina Caldirola" userId="cb06114e-6366-4139-88b2-0704a089fcba" providerId="ADAL" clId="{44845E11-9336-43B8-9D59-D69AF236B073}" dt="2025-10-31T12:05:12.309" v="558" actId="1076"/>
        <pc:sldMkLst>
          <pc:docMk/>
          <pc:sldMk cId="4046339978" sldId="292"/>
        </pc:sldMkLst>
        <pc:picChg chg="mod">
          <ac:chgData name="Cristina Caldirola" userId="cb06114e-6366-4139-88b2-0704a089fcba" providerId="ADAL" clId="{44845E11-9336-43B8-9D59-D69AF236B073}" dt="2025-10-31T12:05:12.309" v="558" actId="1076"/>
          <ac:picMkLst>
            <pc:docMk/>
            <pc:sldMk cId="4046339978" sldId="292"/>
            <ac:picMk id="5122" creationId="{647EA18E-A46C-49E0-F78D-3B68710FFDE4}"/>
          </ac:picMkLst>
        </pc:picChg>
      </pc:sldChg>
      <pc:sldChg chg="addSp delSp modSp mod">
        <pc:chgData name="Cristina Caldirola" userId="cb06114e-6366-4139-88b2-0704a089fcba" providerId="ADAL" clId="{44845E11-9336-43B8-9D59-D69AF236B073}" dt="2025-10-31T11:37:06.049" v="47" actId="1036"/>
        <pc:sldMkLst>
          <pc:docMk/>
          <pc:sldMk cId="2399195261" sldId="299"/>
        </pc:sldMkLst>
        <pc:spChg chg="mod">
          <ac:chgData name="Cristina Caldirola" userId="cb06114e-6366-4139-88b2-0704a089fcba" providerId="ADAL" clId="{44845E11-9336-43B8-9D59-D69AF236B073}" dt="2025-10-31T11:37:06.049" v="47" actId="1036"/>
          <ac:spMkLst>
            <pc:docMk/>
            <pc:sldMk cId="2399195261" sldId="299"/>
            <ac:spMk id="6" creationId="{D4185473-6430-4565-8E1A-40669FBD84E3}"/>
          </ac:spMkLst>
        </pc:spChg>
        <pc:picChg chg="add mod modCrop">
          <ac:chgData name="Cristina Caldirola" userId="cb06114e-6366-4139-88b2-0704a089fcba" providerId="ADAL" clId="{44845E11-9336-43B8-9D59-D69AF236B073}" dt="2025-10-31T11:36:07.667" v="21" actId="14100"/>
          <ac:picMkLst>
            <pc:docMk/>
            <pc:sldMk cId="2399195261" sldId="299"/>
            <ac:picMk id="2" creationId="{ECB65D20-ACA5-214D-373D-292A54B1A72D}"/>
          </ac:picMkLst>
        </pc:picChg>
        <pc:picChg chg="del mod">
          <ac:chgData name="Cristina Caldirola" userId="cb06114e-6366-4139-88b2-0704a089fcba" providerId="ADAL" clId="{44845E11-9336-43B8-9D59-D69AF236B073}" dt="2025-10-31T11:33:56.531" v="3" actId="21"/>
          <ac:picMkLst>
            <pc:docMk/>
            <pc:sldMk cId="2399195261" sldId="299"/>
            <ac:picMk id="4" creationId="{944E0A32-8B79-9AF2-3ED1-E0AC7CD1A506}"/>
          </ac:picMkLst>
        </pc:picChg>
      </pc:sldChg>
      <pc:sldChg chg="modSp mod">
        <pc:chgData name="Cristina Caldirola" userId="cb06114e-6366-4139-88b2-0704a089fcba" providerId="ADAL" clId="{44845E11-9336-43B8-9D59-D69AF236B073}" dt="2025-10-14T07:09:07.062" v="0" actId="20577"/>
        <pc:sldMkLst>
          <pc:docMk/>
          <pc:sldMk cId="2102225041" sldId="308"/>
        </pc:sldMkLst>
        <pc:graphicFrameChg chg="modGraphic">
          <ac:chgData name="Cristina Caldirola" userId="cb06114e-6366-4139-88b2-0704a089fcba" providerId="ADAL" clId="{44845E11-9336-43B8-9D59-D69AF236B073}" dt="2025-10-14T07:09:07.062" v="0" actId="20577"/>
          <ac:graphicFrameMkLst>
            <pc:docMk/>
            <pc:sldMk cId="2102225041" sldId="308"/>
            <ac:graphicFrameMk id="14" creationId="{BA1DA51A-6907-2AA7-01E6-28828B665DF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402765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30682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824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10/31/2025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58810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10/31/2025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09086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372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10/31/2025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15701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06338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8536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0099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30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10/31/2025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82801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10/31/2025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464350461"/>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lastrolabio.i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mityuniversity.ae/"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visitdubai.com/it/places-to-visit/al-marmoom-heritage-village" TargetMode="External"/><Relationship Id="rId7" Type="http://schemas.openxmlformats.org/officeDocument/2006/relationships/image" Target="../media/image8.jpeg"/><Relationship Id="rId2" Type="http://schemas.openxmlformats.org/officeDocument/2006/relationships/hyperlink" Target="https://visitabudhabi.ae/it" TargetMode="External"/><Relationship Id="rId1" Type="http://schemas.openxmlformats.org/officeDocument/2006/relationships/slideLayout" Target="../slideLayouts/slideLayout9.xml"/><Relationship Id="rId6" Type="http://schemas.openxmlformats.org/officeDocument/2006/relationships/hyperlink" Target="https://www.szgmc.gov.ae/" TargetMode="External"/><Relationship Id="rId5" Type="http://schemas.openxmlformats.org/officeDocument/2006/relationships/hyperlink" Target="https://www.louvreabudhabi.ae/en/exhibitions/post-impressionism?utm_source=Google&amp;utm_medium=Search&amp;utm_campaign=LouvreAbuDhabi-AlwaysOnPostImpressionism2024&amp;utm_content=LouvreAbuDhabi-Google-none-CrossDevice-Eng-AE-AlwaysOnPostImpressionism2024-Conversion-Google-Text-none-AE-Eng-V6&amp;gad_source=1&amp;gclid=EAIaIQobChMIwPTG4K33iQMVW3tBAh0SkDntEAAYAiAAEgLrsfD_BwE&amp;gclsrc=aw.ds" TargetMode="External"/><Relationship Id="rId4" Type="http://schemas.openxmlformats.org/officeDocument/2006/relationships/hyperlink" Target="https://visitabudhabi.ae/it/what-to-see/iconic-landmarks/qasr-al-wata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9DF1-28BF-2E3D-8BF5-6C13FC992D5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CF016C1-9E15-FCA4-1834-91003AC86EBD}"/>
              </a:ext>
            </a:extLst>
          </p:cNvPr>
          <p:cNvSpPr>
            <a:spLocks noGrp="1"/>
          </p:cNvSpPr>
          <p:nvPr>
            <p:ph type="title"/>
          </p:nvPr>
        </p:nvSpPr>
        <p:spPr>
          <a:xfrm>
            <a:off x="838200" y="191490"/>
            <a:ext cx="10515600" cy="1325563"/>
          </a:xfrm>
        </p:spPr>
        <p:txBody>
          <a:bodyPr>
            <a:noAutofit/>
          </a:bodyPr>
          <a:lstStyle/>
          <a:p>
            <a:r>
              <a:rPr lang="it-IT" sz="4000" b="1" dirty="0" err="1">
                <a:latin typeface="Calibri" panose="020F0502020204030204" pitchFamily="34" charset="0"/>
                <a:ea typeface="Calibri" panose="020F0502020204030204" pitchFamily="34" charset="0"/>
                <a:cs typeface="Calibri" panose="020F0502020204030204" pitchFamily="34" charset="0"/>
              </a:rPr>
              <a:t>dubai</a:t>
            </a:r>
            <a:endParaRPr lang="it-IT" sz="40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7BF3250E-4306-5BF1-C241-10E3FB6B2D52}"/>
              </a:ext>
            </a:extLst>
          </p:cNvPr>
          <p:cNvSpPr txBox="1"/>
          <p:nvPr/>
        </p:nvSpPr>
        <p:spPr>
          <a:xfrm>
            <a:off x="5656527" y="2191563"/>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QUOTA BASE</a:t>
            </a:r>
          </a:p>
        </p:txBody>
      </p:sp>
      <p:sp>
        <p:nvSpPr>
          <p:cNvPr id="11" name="CasellaDiTesto 10">
            <a:extLst>
              <a:ext uri="{FF2B5EF4-FFF2-40B4-BE49-F238E27FC236}">
                <a16:creationId xmlns:a16="http://schemas.microsoft.com/office/drawing/2014/main" id="{F2D9DCAB-CCF2-64FE-020D-4FF6C3C8D81D}"/>
              </a:ext>
            </a:extLst>
          </p:cNvPr>
          <p:cNvSpPr txBox="1"/>
          <p:nvPr/>
        </p:nvSpPr>
        <p:spPr>
          <a:xfrm>
            <a:off x="5613769" y="3357026"/>
            <a:ext cx="3759916" cy="369332"/>
          </a:xfrm>
          <a:prstGeom prst="rect">
            <a:avLst/>
          </a:prstGeom>
          <a:noFill/>
        </p:spPr>
        <p:txBody>
          <a:bodyPr wrap="square" rtlCol="0">
            <a:spAutoFit/>
          </a:bodyPr>
          <a:lstStyle/>
          <a:p>
            <a:r>
              <a:rPr lang="it-IT" b="1">
                <a:latin typeface="Calibri Light" panose="020F0302020204030204" pitchFamily="34" charset="0"/>
                <a:ea typeface="Calibri Light" panose="020F0302020204030204" pitchFamily="34" charset="0"/>
                <a:cs typeface="Calibri Light" panose="020F0302020204030204" pitchFamily="34" charset="0"/>
              </a:rPr>
              <a:t>SUPPLEMENTO OBBLIGATORIO </a:t>
            </a:r>
          </a:p>
        </p:txBody>
      </p:sp>
      <p:sp>
        <p:nvSpPr>
          <p:cNvPr id="13" name="CasellaDiTesto 12">
            <a:extLst>
              <a:ext uri="{FF2B5EF4-FFF2-40B4-BE49-F238E27FC236}">
                <a16:creationId xmlns:a16="http://schemas.microsoft.com/office/drawing/2014/main" id="{39726F9B-9DF2-43CA-6216-EEC50A821D26}"/>
              </a:ext>
            </a:extLst>
          </p:cNvPr>
          <p:cNvSpPr txBox="1"/>
          <p:nvPr/>
        </p:nvSpPr>
        <p:spPr>
          <a:xfrm>
            <a:off x="5656527" y="4403342"/>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14" name="Tabella 13">
            <a:extLst>
              <a:ext uri="{FF2B5EF4-FFF2-40B4-BE49-F238E27FC236}">
                <a16:creationId xmlns:a16="http://schemas.microsoft.com/office/drawing/2014/main" id="{BA1DA51A-6907-2AA7-01E6-28828B665DF3}"/>
              </a:ext>
            </a:extLst>
          </p:cNvPr>
          <p:cNvGraphicFramePr>
            <a:graphicFrameLocks noGrp="1"/>
          </p:cNvGraphicFramePr>
          <p:nvPr>
            <p:extLst>
              <p:ext uri="{D42A27DB-BD31-4B8C-83A1-F6EECF244321}">
                <p14:modId xmlns:p14="http://schemas.microsoft.com/office/powerpoint/2010/main" val="3612887869"/>
              </p:ext>
            </p:extLst>
          </p:nvPr>
        </p:nvGraphicFramePr>
        <p:xfrm>
          <a:off x="5685308" y="3897210"/>
          <a:ext cx="5406820" cy="335280"/>
        </p:xfrm>
        <a:graphic>
          <a:graphicData uri="http://schemas.openxmlformats.org/drawingml/2006/table">
            <a:tbl>
              <a:tblPr firstRow="1" bandRow="1">
                <a:tableStyleId>{5940675A-B579-460E-94D1-54222C63F5DA}</a:tableStyleId>
              </a:tblPr>
              <a:tblGrid>
                <a:gridCol w="4208926">
                  <a:extLst>
                    <a:ext uri="{9D8B030D-6E8A-4147-A177-3AD203B41FA5}">
                      <a16:colId xmlns:a16="http://schemas.microsoft.com/office/drawing/2014/main" val="1005116334"/>
                    </a:ext>
                  </a:extLst>
                </a:gridCol>
                <a:gridCol w="1197894">
                  <a:extLst>
                    <a:ext uri="{9D8B030D-6E8A-4147-A177-3AD203B41FA5}">
                      <a16:colId xmlns:a16="http://schemas.microsoft.com/office/drawing/2014/main" val="2304875207"/>
                    </a:ext>
                  </a:extLst>
                </a:gridCol>
              </a:tblGrid>
              <a:tr h="0">
                <a:tc>
                  <a:txBody>
                    <a:bodyPr/>
                    <a:lstStyle/>
                    <a:p>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PACCHETTO “</a:t>
                      </a:r>
                      <a:r>
                        <a:rPr lang="it-IT" sz="1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All</a:t>
                      </a:r>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Inclusive – ZERO SORPRESE!”</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€ 800</a:t>
                      </a:r>
                    </a:p>
                  </a:txBody>
                  <a:tcPr/>
                </a:tc>
                <a:extLst>
                  <a:ext uri="{0D108BD9-81ED-4DB2-BD59-A6C34878D82A}">
                    <a16:rowId xmlns:a16="http://schemas.microsoft.com/office/drawing/2014/main" val="1325600759"/>
                  </a:ext>
                </a:extLst>
              </a:tr>
            </a:tbl>
          </a:graphicData>
        </a:graphic>
      </p:graphicFrame>
      <p:graphicFrame>
        <p:nvGraphicFramePr>
          <p:cNvPr id="6" name="Segnaposto contenuto 5">
            <a:extLst>
              <a:ext uri="{FF2B5EF4-FFF2-40B4-BE49-F238E27FC236}">
                <a16:creationId xmlns:a16="http://schemas.microsoft.com/office/drawing/2014/main" id="{73CEEA33-42F3-BF6D-0FC5-E7D2BEF85609}"/>
              </a:ext>
            </a:extLst>
          </p:cNvPr>
          <p:cNvGraphicFramePr>
            <a:graphicFrameLocks noGrp="1"/>
          </p:cNvGraphicFramePr>
          <p:nvPr>
            <p:ph idx="1"/>
            <p:extLst>
              <p:ext uri="{D42A27DB-BD31-4B8C-83A1-F6EECF244321}">
                <p14:modId xmlns:p14="http://schemas.microsoft.com/office/powerpoint/2010/main" val="2860672113"/>
              </p:ext>
            </p:extLst>
          </p:nvPr>
        </p:nvGraphicFramePr>
        <p:xfrm>
          <a:off x="5685308" y="2731747"/>
          <a:ext cx="5406820" cy="370840"/>
        </p:xfrm>
        <a:graphic>
          <a:graphicData uri="http://schemas.openxmlformats.org/drawingml/2006/table">
            <a:tbl>
              <a:tblPr firstRow="1" bandRow="1">
                <a:tableStyleId>{5940675A-B579-460E-94D1-54222C63F5DA}</a:tableStyleId>
              </a:tblPr>
              <a:tblGrid>
                <a:gridCol w="4175370">
                  <a:extLst>
                    <a:ext uri="{9D8B030D-6E8A-4147-A177-3AD203B41FA5}">
                      <a16:colId xmlns:a16="http://schemas.microsoft.com/office/drawing/2014/main" val="432961037"/>
                    </a:ext>
                  </a:extLst>
                </a:gridCol>
                <a:gridCol w="1231450">
                  <a:extLst>
                    <a:ext uri="{9D8B030D-6E8A-4147-A177-3AD203B41FA5}">
                      <a16:colId xmlns:a16="http://schemas.microsoft.com/office/drawing/2014/main" val="2306249305"/>
                    </a:ext>
                  </a:extLst>
                </a:gridCol>
              </a:tblGrid>
              <a:tr h="370840">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€ 3.195</a:t>
                      </a:r>
                    </a:p>
                  </a:txBody>
                  <a:tcPr/>
                </a:tc>
                <a:extLst>
                  <a:ext uri="{0D108BD9-81ED-4DB2-BD59-A6C34878D82A}">
                    <a16:rowId xmlns:a16="http://schemas.microsoft.com/office/drawing/2014/main" val="3430943664"/>
                  </a:ext>
                </a:extLst>
              </a:tr>
            </a:tbl>
          </a:graphicData>
        </a:graphic>
      </p:graphicFrame>
      <p:graphicFrame>
        <p:nvGraphicFramePr>
          <p:cNvPr id="8" name="Tabella 7">
            <a:extLst>
              <a:ext uri="{FF2B5EF4-FFF2-40B4-BE49-F238E27FC236}">
                <a16:creationId xmlns:a16="http://schemas.microsoft.com/office/drawing/2014/main" id="{9794C87F-8633-95F8-CDB8-114D8AD4CC5C}"/>
              </a:ext>
            </a:extLst>
          </p:cNvPr>
          <p:cNvGraphicFramePr>
            <a:graphicFrameLocks noGrp="1"/>
          </p:cNvGraphicFramePr>
          <p:nvPr>
            <p:extLst>
              <p:ext uri="{D42A27DB-BD31-4B8C-83A1-F6EECF244321}">
                <p14:modId xmlns:p14="http://schemas.microsoft.com/office/powerpoint/2010/main" val="319603320"/>
              </p:ext>
            </p:extLst>
          </p:nvPr>
        </p:nvGraphicFramePr>
        <p:xfrm>
          <a:off x="5656527" y="4943526"/>
          <a:ext cx="5435601" cy="926332"/>
        </p:xfrm>
        <a:graphic>
          <a:graphicData uri="http://schemas.openxmlformats.org/drawingml/2006/table">
            <a:tbl>
              <a:tblPr firstRow="1" bandRow="1">
                <a:tableStyleId>{5940675A-B579-460E-94D1-54222C63F5DA}</a:tableStyleId>
              </a:tblPr>
              <a:tblGrid>
                <a:gridCol w="4196173">
                  <a:extLst>
                    <a:ext uri="{9D8B030D-6E8A-4147-A177-3AD203B41FA5}">
                      <a16:colId xmlns:a16="http://schemas.microsoft.com/office/drawing/2014/main" val="2311784569"/>
                    </a:ext>
                  </a:extLst>
                </a:gridCol>
                <a:gridCol w="1239428">
                  <a:extLst>
                    <a:ext uri="{9D8B030D-6E8A-4147-A177-3AD203B41FA5}">
                      <a16:colId xmlns:a16="http://schemas.microsoft.com/office/drawing/2014/main" val="2353645352"/>
                    </a:ext>
                  </a:extLst>
                </a:gridCol>
              </a:tblGrid>
              <a:tr h="338734">
                <a:tc>
                  <a:txBody>
                    <a:bodyPr/>
                    <a:lstStyle/>
                    <a:p>
                      <a:r>
                        <a:rPr lang="it-IT">
                          <a:latin typeface="Calibri Light" panose="020F0302020204030204" pitchFamily="34" charset="0"/>
                          <a:ea typeface="Calibri Light" panose="020F0302020204030204" pitchFamily="34" charset="0"/>
                          <a:cs typeface="Calibri Light" panose="020F0302020204030204" pitchFamily="34" charset="0"/>
                        </a:rPr>
                        <a:t>GARANZIA NO RISK </a:t>
                      </a:r>
                      <a:r>
                        <a:rPr lang="it-IT" sz="1200">
                          <a:latin typeface="Calibri Light" panose="020F0302020204030204" pitchFamily="34" charset="0"/>
                          <a:ea typeface="Calibri Light" panose="020F0302020204030204" pitchFamily="34" charset="0"/>
                          <a:cs typeface="Calibri Light" panose="020F0302020204030204" pitchFamily="34" charset="0"/>
                        </a:rPr>
                        <a:t>(dopo 1 novembre)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a:latin typeface="Calibri Light" panose="020F0302020204030204" pitchFamily="34" charset="0"/>
                          <a:ea typeface="Calibri Light" panose="020F0302020204030204" pitchFamily="34" charset="0"/>
                          <a:cs typeface="Calibri Light" panose="020F0302020204030204" pitchFamily="34" charset="0"/>
                        </a:rPr>
                        <a:t>€ 200</a:t>
                      </a:r>
                    </a:p>
                  </a:txBody>
                  <a:tcPr/>
                </a:tc>
                <a:extLst>
                  <a:ext uri="{0D108BD9-81ED-4DB2-BD59-A6C34878D82A}">
                    <a16:rowId xmlns:a16="http://schemas.microsoft.com/office/drawing/2014/main" val="2570480682"/>
                  </a:ext>
                </a:extLst>
              </a:tr>
              <a:tr h="560572">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ASSICURAZIONE INTEGRATIVA </a:t>
                      </a:r>
                      <a:r>
                        <a:rPr lang="it-IT" sz="1200" dirty="0">
                          <a:latin typeface="Calibri Light" panose="020F0302020204030204" pitchFamily="34" charset="0"/>
                          <a:ea typeface="Calibri Light" panose="020F0302020204030204" pitchFamily="34" charset="0"/>
                          <a:cs typeface="Calibri Light" panose="020F0302020204030204" pitchFamily="34" charset="0"/>
                        </a:rPr>
                        <a:t>(dopo 1 novembre)</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bl>
          </a:graphicData>
        </a:graphic>
      </p:graphicFrame>
      <p:pic>
        <p:nvPicPr>
          <p:cNvPr id="10" name="Immagine 9">
            <a:extLst>
              <a:ext uri="{FF2B5EF4-FFF2-40B4-BE49-F238E27FC236}">
                <a16:creationId xmlns:a16="http://schemas.microsoft.com/office/drawing/2014/main" id="{982F9606-C96B-521F-CE76-C9ED2659D9B4}"/>
              </a:ext>
            </a:extLst>
          </p:cNvPr>
          <p:cNvPicPr>
            <a:picLocks noChangeAspect="1"/>
          </p:cNvPicPr>
          <p:nvPr/>
        </p:nvPicPr>
        <p:blipFill>
          <a:blip r:embed="rId2"/>
          <a:stretch>
            <a:fillRect/>
          </a:stretch>
        </p:blipFill>
        <p:spPr>
          <a:xfrm>
            <a:off x="496785" y="2197920"/>
            <a:ext cx="4643059" cy="3920009"/>
          </a:xfrm>
          <a:prstGeom prst="rect">
            <a:avLst/>
          </a:prstGeom>
        </p:spPr>
      </p:pic>
    </p:spTree>
    <p:extLst>
      <p:ext uri="{BB962C8B-B14F-4D97-AF65-F5344CB8AC3E}">
        <p14:creationId xmlns:p14="http://schemas.microsoft.com/office/powerpoint/2010/main" val="2102225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146" name="Picture 2" descr="Risultato immagine per bandiera dubai">
            <a:extLst>
              <a:ext uri="{FF2B5EF4-FFF2-40B4-BE49-F238E27FC236}">
                <a16:creationId xmlns:a16="http://schemas.microsoft.com/office/drawing/2014/main" id="{ECE8C00F-D08F-C572-E4DE-452DFF844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4" y="3032328"/>
            <a:ext cx="3460897" cy="252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10" name="CasellaDiTesto 9">
            <a:extLst>
              <a:ext uri="{FF2B5EF4-FFF2-40B4-BE49-F238E27FC236}">
                <a16:creationId xmlns:a16="http://schemas.microsoft.com/office/drawing/2014/main" id="{A20C5923-93CE-A301-00F5-01E41C19A19B}"/>
              </a:ext>
            </a:extLst>
          </p:cNvPr>
          <p:cNvSpPr txBox="1"/>
          <p:nvPr/>
        </p:nvSpPr>
        <p:spPr>
          <a:xfrm>
            <a:off x="930378" y="2362886"/>
            <a:ext cx="10331244" cy="3461269"/>
          </a:xfrm>
          <a:prstGeom prst="rect">
            <a:avLst/>
          </a:prstGeom>
          <a:noFill/>
        </p:spPr>
        <p:txBody>
          <a:bodyPr wrap="square">
            <a:spAutoFit/>
          </a:bodyPr>
          <a:lstStyle/>
          <a:p>
            <a:pPr algn="ct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EARLY BOOKING</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25 settembre al 31 ottobre 2025</a:t>
            </a:r>
            <a:br>
              <a:rPr lang="it-IT" sz="1800" b="1" kern="100" dirty="0">
                <a:effectLst/>
                <a:latin typeface="Aptos" panose="020B0004020202020204" pitchFamily="34" charset="0"/>
                <a:ea typeface="Aptos" panose="020B0004020202020204" pitchFamily="34" charset="0"/>
                <a:cs typeface="Times New Roman" panose="02020603050405020304" pitchFamily="18" charset="0"/>
              </a:rPr>
            </a:br>
            <a:br>
              <a:rPr lang="it-IT" sz="1800" b="1" kern="100" dirty="0">
                <a:effectLst/>
                <a:latin typeface="Aptos" panose="020B0004020202020204" pitchFamily="34" charset="0"/>
                <a:ea typeface="Aptos" panose="020B0004020202020204" pitchFamily="34" charset="0"/>
                <a:cs typeface="Times New Roman" panose="02020603050405020304" pitchFamily="18" charset="0"/>
              </a:rPr>
            </a:b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€600: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€100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Assicurazione Integrativa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€ 120)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Garanzia No Risk</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di € 200)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3EE4-BC3F-845C-DD87-4418772D0CA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89ED2BE-E761-1581-7B19-173F498BA7B5}"/>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7" name="CasellaDiTesto 6">
            <a:extLst>
              <a:ext uri="{FF2B5EF4-FFF2-40B4-BE49-F238E27FC236}">
                <a16:creationId xmlns:a16="http://schemas.microsoft.com/office/drawing/2014/main" id="{791D4D01-BF01-0D50-CED1-E53F7028F833}"/>
              </a:ext>
            </a:extLst>
          </p:cNvPr>
          <p:cNvSpPr txBox="1"/>
          <p:nvPr/>
        </p:nvSpPr>
        <p:spPr>
          <a:xfrm>
            <a:off x="838200" y="2586580"/>
            <a:ext cx="10183761" cy="2469587"/>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PRIMA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1° novembre al 23 dicembre 2025</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€230: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di €50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119129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D081-9BA6-A088-73FF-7F38F07C2A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12EECC-5597-A684-2ECE-1C68F1CDA0B2}"/>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9" name="CasellaDiTesto 8">
            <a:extLst>
              <a:ext uri="{FF2B5EF4-FFF2-40B4-BE49-F238E27FC236}">
                <a16:creationId xmlns:a16="http://schemas.microsoft.com/office/drawing/2014/main" id="{6C5D39FA-91D7-A4A6-EC1B-C7CE6DFEF893}"/>
              </a:ext>
            </a:extLst>
          </p:cNvPr>
          <p:cNvSpPr txBox="1"/>
          <p:nvPr/>
        </p:nvSpPr>
        <p:spPr>
          <a:xfrm>
            <a:off x="1032387" y="2783225"/>
            <a:ext cx="10048568" cy="2070631"/>
          </a:xfrm>
          <a:prstGeom prst="rect">
            <a:avLst/>
          </a:prstGeom>
          <a:noFill/>
        </p:spPr>
        <p:txBody>
          <a:bodyPr wrap="square">
            <a:spAutoFit/>
          </a:bodyPr>
          <a:lstStyle/>
          <a:p>
            <a:pPr>
              <a:lnSpc>
                <a:spcPct val="107000"/>
              </a:lnSpc>
              <a:spcAft>
                <a:spcPts val="800"/>
              </a:spcAft>
              <a:buNone/>
            </a:pP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dirty="0">
                <a:effectLst/>
                <a:latin typeface="Aptos" panose="020B0004020202020204" pitchFamily="34" charset="0"/>
                <a:ea typeface="Aptos" panose="020B0004020202020204" pitchFamily="34" charset="0"/>
                <a:cs typeface="Times New Roman" panose="02020603050405020304" pitchFamily="18" charset="0"/>
              </a:rPr>
              <a:t> SECONDA OFFERTA SPECIALE</a:t>
            </a:r>
            <a:r>
              <a:rPr lang="it-IT" sz="2400" b="1" kern="100" dirty="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Dal 24 dicembre 2025 al 28 febbraio 2026</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dirty="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€180:</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dirty="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dirty="0">
                <a:effectLst/>
                <a:latin typeface="Segoe UI Emoji" panose="020B0502040204020203" pitchFamily="34" charset="0"/>
                <a:ea typeface="Aptos" panose="020B0004020202020204" pitchFamily="34" charset="0"/>
                <a:cs typeface="Segoe UI Emoji" panose="020B0502040204020203" pitchFamily="34" charset="0"/>
              </a:rPr>
              <a:t>🔄</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dirty="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dirty="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4173841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dirty="0">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400" b="1" dirty="0">
                <a:latin typeface="Calibri" panose="020F0502020204030204" pitchFamily="34" charset="0"/>
                <a:ea typeface="Calibri" panose="020F0502020204030204" pitchFamily="34" charset="0"/>
                <a:cs typeface="Calibri" panose="020F0502020204030204" pitchFamily="34" charset="0"/>
              </a:rPr>
              <a:t>DUBAI 2026</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6" y="1927122"/>
            <a:ext cx="4767483" cy="4513007"/>
          </a:xfrm>
        </p:spPr>
        <p:txBody>
          <a:bodyPr>
            <a:normAutofit/>
          </a:bodyPr>
          <a:lstStyle/>
          <a:p>
            <a:r>
              <a:rPr lang="it-IT" sz="20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a:t>
            </a:r>
            <a:r>
              <a:rPr lang="it-IT" sz="2000" b="1"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ubai</a:t>
            </a:r>
            <a:r>
              <a:rPr lang="it-IT" sz="2000"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it-IT" dirty="0"/>
              <a:t>è una delle sette città-emirati che compongono gli Emirati Arabi Uniti. Conosciuta per il suo skyline futuristico, lussuosi centri commerciali, hotel iconici come il Burj Al </a:t>
            </a:r>
            <a:r>
              <a:rPr lang="it-IT" dirty="0" err="1"/>
              <a:t>Arab</a:t>
            </a:r>
            <a:r>
              <a:rPr lang="it-IT" dirty="0"/>
              <a:t> e grattacieli da record come il Burj Khalifa, Dubai è un simbolo di modernità e innovazione.</a:t>
            </a:r>
            <a:br>
              <a:rPr lang="it-IT" sz="2000" dirty="0"/>
            </a:br>
            <a:r>
              <a:rPr lang="it-IT" dirty="0"/>
              <a:t>Offre un mix unico tra tradizione araba e stile di vita cosmopolita, con souk tradizionali, safari nel deserto, isole artificiali e una vivace scena culturale e gastronomica. Grazie al suo clima caldo tutto l’anno, è oggi una delle destinazioni più visitate al mondo.</a:t>
            </a:r>
            <a:endParaRPr lang="it-IT" sz="2000" b="0" i="0" dirty="0">
              <a:solidFill>
                <a:srgbClr val="333333"/>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a:extLst>
              <a:ext uri="{FF2B5EF4-FFF2-40B4-BE49-F238E27FC236}">
                <a16:creationId xmlns:a16="http://schemas.microsoft.com/office/drawing/2014/main" id="{DE58F875-7306-D269-0693-C1CAA0F6D312}"/>
              </a:ext>
            </a:extLst>
          </p:cNvPr>
          <p:cNvPicPr>
            <a:picLocks noChangeAspect="1"/>
          </p:cNvPicPr>
          <p:nvPr/>
        </p:nvPicPr>
        <p:blipFill>
          <a:blip r:embed="rId2"/>
          <a:stretch>
            <a:fillRect/>
          </a:stretch>
        </p:blipFill>
        <p:spPr>
          <a:xfrm>
            <a:off x="500216" y="2322137"/>
            <a:ext cx="5943600" cy="3962400"/>
          </a:xfrm>
          <a:prstGeom prst="rect">
            <a:avLst/>
          </a:prstGeom>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4758812" cy="3398829"/>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endParaRPr lang="it-IT" sz="1800" u="sng" dirty="0">
              <a:latin typeface="Calibri" panose="020F0502020204030204" pitchFamily="34" charset="0"/>
              <a:ea typeface="Calibri" panose="020F0502020204030204" pitchFamily="34" charset="0"/>
              <a:cs typeface="Calibri" panose="020F0502020204030204" pitchFamily="34" charset="0"/>
            </a:endParaRPr>
          </a:p>
          <a:p>
            <a:r>
              <a:rPr lang="it-IT" sz="19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La nostra scuola ha sede presso l’</a:t>
            </a:r>
            <a:r>
              <a:rPr lang="it-IT" sz="19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Amity University</a:t>
            </a:r>
            <a:r>
              <a:rPr lang="it-IT" sz="19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fondata nel 2011, parte del gruppo internazionale Amity </a:t>
            </a:r>
            <a:r>
              <a:rPr lang="it-IT" sz="1900" dirty="0" err="1">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Education</a:t>
            </a:r>
            <a:r>
              <a:rPr lang="it-IT" sz="19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Group. E’ situata a</a:t>
            </a:r>
            <a:r>
              <a:rPr lang="it-IT" dirty="0"/>
              <a:t> </a:t>
            </a:r>
            <a:r>
              <a:rPr lang="it-IT" sz="19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Dubai International </a:t>
            </a:r>
            <a:r>
              <a:rPr lang="it-IT" sz="1900" dirty="0" err="1">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Academic</a:t>
            </a:r>
            <a:r>
              <a:rPr lang="it-IT" sz="19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City, in un campus modernissimo che dispone di ottime attrezzature sportive</a:t>
            </a:r>
            <a:r>
              <a:rPr lang="it-IT" sz="190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t>
            </a:r>
            <a:endParaRPr lang="it-IT" sz="19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it-IT" sz="19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it-IT" sz="19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FBAA63C6-2F4E-32F1-0728-38E93E960E5C}"/>
              </a:ext>
            </a:extLst>
          </p:cNvPr>
          <p:cNvPicPr>
            <a:picLocks noChangeAspect="1"/>
          </p:cNvPicPr>
          <p:nvPr/>
        </p:nvPicPr>
        <p:blipFill>
          <a:blip r:embed="rId3"/>
          <a:stretch>
            <a:fillRect/>
          </a:stretch>
        </p:blipFill>
        <p:spPr>
          <a:xfrm>
            <a:off x="5417574" y="1177200"/>
            <a:ext cx="5799573" cy="2952350"/>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17970132" flipV="1">
            <a:off x="7844040" y="3149746"/>
            <a:ext cx="978408" cy="558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dirty="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endParaRPr lang="it-IT" sz="2200" dirty="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endParaRPr sz="3000" b="1" kern="1200" dirty="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735483"/>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12 – 18 anni </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Residenza</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16 giugno – 30 giugno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 – 15 luglio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16 – 30 luglio 2026</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31 luglio – 14 agosto 2026</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2" name="Immagine 1">
            <a:extLst>
              <a:ext uri="{FF2B5EF4-FFF2-40B4-BE49-F238E27FC236}">
                <a16:creationId xmlns:a16="http://schemas.microsoft.com/office/drawing/2014/main" id="{66422824-9DCF-B598-E589-2DA9A837B345}"/>
              </a:ext>
            </a:extLst>
          </p:cNvPr>
          <p:cNvPicPr>
            <a:picLocks noChangeAspect="1"/>
          </p:cNvPicPr>
          <p:nvPr/>
        </p:nvPicPr>
        <p:blipFill rotWithShape="1">
          <a:blip r:embed="rId2"/>
          <a:srcRect l="28809" t="30165" r="24742" b="12793"/>
          <a:stretch>
            <a:fillRect/>
          </a:stretch>
        </p:blipFill>
        <p:spPr bwMode="auto">
          <a:xfrm>
            <a:off x="5209041" y="735483"/>
            <a:ext cx="5963944" cy="4119759"/>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462116" y="450533"/>
            <a:ext cx="4454013" cy="4670321"/>
          </a:xfrm>
        </p:spPr>
        <p:txBody>
          <a:bodyPr>
            <a:normAutofit fontScale="700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p>
          <a:p>
            <a:r>
              <a:rPr lang="it-IT" sz="26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La sistemazione prevede camere doppie con bagno privato, presso una moderna residenza all’interno dell’Amity University. </a:t>
            </a:r>
          </a:p>
          <a:p>
            <a:r>
              <a:rPr lang="it-IT" sz="26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Pensione completa </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 buffet presso la mensa della residenza, dalla cena del primo giorno alla colazione dell’ultimo.</a:t>
            </a:r>
            <a:b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b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Quattro cene saranno invece previste all’esterno: </a:t>
            </a:r>
            <a:r>
              <a:rPr lang="it-IT" sz="26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una a Dubai Marina, una al Dubai Creek Park, una a Downtown e una serata BBQ.</a:t>
            </a:r>
            <a:br>
              <a:rPr lang="it-IT" sz="26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b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I pranzi durante le gite di un’intera giornata saranno: </a:t>
            </a:r>
            <a:r>
              <a:rPr lang="it-IT" sz="26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packed</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lunch oppure pranzo nel ristorante di un hotel oppure </a:t>
            </a:r>
            <a:r>
              <a:rPr lang="it-IT" sz="26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meal</a:t>
            </a:r>
            <a:r>
              <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vouche</a:t>
            </a:r>
            <a:r>
              <a:rPr lang="it-IT" sz="26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r.</a:t>
            </a:r>
            <a:endParaRPr lang="it-IT" sz="26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AutoShape 2">
            <a:extLst>
              <a:ext uri="{FF2B5EF4-FFF2-40B4-BE49-F238E27FC236}">
                <a16:creationId xmlns:a16="http://schemas.microsoft.com/office/drawing/2014/main" id="{BAC20484-F903-51BD-366F-A4AFF02164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a:extLst>
              <a:ext uri="{FF2B5EF4-FFF2-40B4-BE49-F238E27FC236}">
                <a16:creationId xmlns:a16="http://schemas.microsoft.com/office/drawing/2014/main" id="{7C540452-4A1D-2D00-05DB-7E7E8ADFA80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descr="Immagine che contiene testo, software, schermata, Pagina Web&#10;&#10;Il contenuto generato dall'IA potrebbe non essere corretto.">
            <a:extLst>
              <a:ext uri="{FF2B5EF4-FFF2-40B4-BE49-F238E27FC236}">
                <a16:creationId xmlns:a16="http://schemas.microsoft.com/office/drawing/2014/main" id="{988226EF-1497-FE46-7D2C-E513AB797565}"/>
              </a:ext>
            </a:extLst>
          </p:cNvPr>
          <p:cNvPicPr>
            <a:picLocks noChangeAspect="1"/>
          </p:cNvPicPr>
          <p:nvPr/>
        </p:nvPicPr>
        <p:blipFill rotWithShape="1">
          <a:blip r:embed="rId2"/>
          <a:srcRect l="49891" t="38228" r="17687" b="23693"/>
          <a:stretch>
            <a:fillRect/>
          </a:stretch>
        </p:blipFill>
        <p:spPr bwMode="auto">
          <a:xfrm>
            <a:off x="5530643" y="910713"/>
            <a:ext cx="5717459" cy="3777078"/>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a:t>
            </a:r>
            <a:r>
              <a:rPr lang="it-IT" dirty="0" err="1">
                <a:latin typeface="Calibri Light" panose="020F0302020204030204" pitchFamily="34" charset="0"/>
                <a:ea typeface="Calibri Light" panose="020F0302020204030204" pitchFamily="34" charset="0"/>
                <a:cs typeface="Calibri Light" panose="020F0302020204030204" pitchFamily="34" charset="0"/>
              </a:rPr>
              <a:t>Dubeduca</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15 ore di lezione a settimana</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GENERAL</a:t>
            </a:r>
            <a:br>
              <a:rPr lang="it-IT" dirty="0">
                <a:latin typeface="Calibri Light" panose="020F0302020204030204" pitchFamily="34" charset="0"/>
                <a:ea typeface="Calibri Light" panose="020F0302020204030204" pitchFamily="34" charset="0"/>
                <a:cs typeface="Calibri Light" panose="020F0302020204030204" pitchFamily="34" charset="0"/>
              </a:rPr>
            </a:b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5" name="Immagine 4">
            <a:extLst>
              <a:ext uri="{FF2B5EF4-FFF2-40B4-BE49-F238E27FC236}">
                <a16:creationId xmlns:a16="http://schemas.microsoft.com/office/drawing/2014/main" id="{6D1C34A8-BAE5-270D-0944-317539E4A81A}"/>
              </a:ext>
            </a:extLst>
          </p:cNvPr>
          <p:cNvPicPr>
            <a:picLocks noChangeAspect="1"/>
          </p:cNvPicPr>
          <p:nvPr/>
        </p:nvPicPr>
        <p:blipFill>
          <a:blip r:embed="rId2"/>
          <a:stretch>
            <a:fillRect/>
          </a:stretch>
        </p:blipFill>
        <p:spPr>
          <a:xfrm>
            <a:off x="5926006" y="922081"/>
            <a:ext cx="5791814" cy="372330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437982" y="570270"/>
            <a:ext cx="5648185"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si esplorano nuove realtà, si visitano luoghi di interesse e s’impara moltissimo sulla storia, le tradizioni, usi e 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Abu Dhabi (2 volte)</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a:t>
            </a:r>
            <a:r>
              <a:rPr lang="it-IT" dirty="0" err="1">
                <a:latin typeface="Calibri Light" panose="020F0302020204030204" pitchFamily="34" charset="0"/>
                <a:ea typeface="Calibri Light" panose="020F0302020204030204" pitchFamily="34" charset="0"/>
                <a:cs typeface="Calibri Light" panose="020F0302020204030204" pitchFamily="34" charset="0"/>
              </a:rPr>
              <a:t>Motiongate</a:t>
            </a:r>
            <a:r>
              <a:rPr lang="it-IT" dirty="0">
                <a:latin typeface="Calibri Light" panose="020F0302020204030204" pitchFamily="34" charset="0"/>
                <a:ea typeface="Calibri Light" panose="020F0302020204030204" pitchFamily="34" charset="0"/>
                <a:cs typeface="Calibri Light" panose="020F0302020204030204" pitchFamily="34" charset="0"/>
              </a:rPr>
              <a:t> Park</a:t>
            </a:r>
          </a:p>
          <a:p>
            <a:r>
              <a:rPr lang="it-IT" dirty="0">
                <a:latin typeface="Calibri Light" panose="020F0302020204030204" pitchFamily="34" charset="0"/>
                <a:ea typeface="Calibri Light" panose="020F0302020204030204" pitchFamily="34" charset="0"/>
                <a:cs typeface="Calibri Light" panose="020F0302020204030204" pitchFamily="34" charset="0"/>
              </a:rPr>
              <a:t>9 uscite di mezza giornata</a:t>
            </a:r>
          </a:p>
          <a:p>
            <a:pPr marL="0" indent="0">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Immagine 6">
            <a:extLst>
              <a:ext uri="{FF2B5EF4-FFF2-40B4-BE49-F238E27FC236}">
                <a16:creationId xmlns:a16="http://schemas.microsoft.com/office/drawing/2014/main" id="{1CDED7E4-09A5-94CF-7832-A39F4443B23F}"/>
              </a:ext>
            </a:extLst>
          </p:cNvPr>
          <p:cNvPicPr>
            <a:picLocks noChangeAspect="1"/>
          </p:cNvPicPr>
          <p:nvPr/>
        </p:nvPicPr>
        <p:blipFill>
          <a:blip r:embed="rId2"/>
          <a:stretch>
            <a:fillRect/>
          </a:stretch>
        </p:blipFill>
        <p:spPr>
          <a:xfrm>
            <a:off x="6203910" y="1490446"/>
            <a:ext cx="5550108" cy="3081553"/>
          </a:xfrm>
          <a:prstGeom prst="rect">
            <a:avLst/>
          </a:prstGeom>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511581" y="732945"/>
            <a:ext cx="5387774" cy="4232345"/>
          </a:xfrm>
        </p:spPr>
        <p:txBody>
          <a:bodyPr>
            <a:normAutofit/>
          </a:bodyPr>
          <a:lstStyle/>
          <a:p>
            <a:pPr marL="0" indent="0">
              <a:buNone/>
            </a:pPr>
            <a:r>
              <a:rPr lang="it-IT" sz="3400" u="sng" dirty="0">
                <a:latin typeface="Calibri" panose="020F0502020204030204" pitchFamily="34" charset="0"/>
                <a:ea typeface="Calibri" panose="020F0502020204030204" pitchFamily="34" charset="0"/>
                <a:cs typeface="Calibri" panose="020F0502020204030204" pitchFamily="34" charset="0"/>
              </a:rPr>
              <a:t>ABU DHABI:</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Durante le due gite ad </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Abu Dhabi </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farete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un city tour orientativo di questa bellissima città, visiterete l’</a:t>
            </a:r>
            <a:r>
              <a:rPr lang="it-IT" sz="2000"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Heritage Village</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e il </a:t>
            </a:r>
            <a:r>
              <a:rPr lang="it-IT" sz="2000"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4"/>
              </a:rPr>
              <a:t>Qasr Al Watan</a:t>
            </a:r>
            <a:r>
              <a:rPr lang="it-IT" u="none" strike="noStrike"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E’prevista inoltre, una visita al </a:t>
            </a:r>
            <a:r>
              <a:rPr lang="it-IT" sz="2000"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5"/>
              </a:rPr>
              <a:t>Museo del Louvre</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e della </a:t>
            </a:r>
            <a:r>
              <a:rPr lang="it-IT" sz="2000" b="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6"/>
              </a:rPr>
              <a:t>Grande Moschea</a:t>
            </a:r>
            <a:r>
              <a:rPr lang="it-IT" u="none" strike="noStrike"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(Tutti gli ingressi sono inclusi).</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122" name="Picture 2" descr="Visiting Sheikh Zayed Grand Mosque in Abu Dhabi from Dubai!">
            <a:extLst>
              <a:ext uri="{FF2B5EF4-FFF2-40B4-BE49-F238E27FC236}">
                <a16:creationId xmlns:a16="http://schemas.microsoft.com/office/drawing/2014/main" id="{647EA18E-A46C-49E0-F78D-3B68710FFD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1125791"/>
            <a:ext cx="4992856" cy="374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438401" y="809091"/>
            <a:ext cx="7197212"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eaLnBrk="1" hangingPunct="1">
              <a:spcBef>
                <a:spcPct val="50000"/>
              </a:spcBef>
              <a:spcAft>
                <a:spcPct val="0"/>
              </a:spcAft>
              <a:buClrTx/>
              <a:buSzTx/>
              <a:buFontTx/>
              <a:buNone/>
            </a:pPr>
            <a:r>
              <a:rPr lang="it-IT" altLang="it-IT"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10967F45-A545-5586-0B3C-A9A083A324BB}"/>
              </a:ext>
            </a:extLst>
          </p:cNvPr>
          <p:cNvSpPr txBox="1"/>
          <p:nvPr/>
        </p:nvSpPr>
        <p:spPr>
          <a:xfrm>
            <a:off x="3360612" y="5716637"/>
            <a:ext cx="5555227" cy="307777"/>
          </a:xfrm>
          <a:prstGeom prst="rect">
            <a:avLst/>
          </a:prstGeom>
          <a:noFill/>
        </p:spPr>
        <p:txBody>
          <a:bodyPr wrap="square" rtlCol="0">
            <a:spAutoFit/>
          </a:bodyPr>
          <a:lstStyle/>
          <a:p>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dirty="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magine 1" descr="Immagine che contiene testo, schermata, software, Icona del computer&#10;&#10;Il contenuto generato dall'IA potrebbe non essere corretto.">
            <a:extLst>
              <a:ext uri="{FF2B5EF4-FFF2-40B4-BE49-F238E27FC236}">
                <a16:creationId xmlns:a16="http://schemas.microsoft.com/office/drawing/2014/main" id="{ECB65D20-ACA5-214D-373D-292A54B1A72D}"/>
              </a:ext>
            </a:extLst>
          </p:cNvPr>
          <p:cNvPicPr>
            <a:picLocks noChangeAspect="1"/>
          </p:cNvPicPr>
          <p:nvPr/>
        </p:nvPicPr>
        <p:blipFill rotWithShape="1">
          <a:blip r:embed="rId2"/>
          <a:srcRect l="6888" t="33518" r="1532" b="20474"/>
          <a:stretch>
            <a:fillRect/>
          </a:stretch>
        </p:blipFill>
        <p:spPr bwMode="auto">
          <a:xfrm>
            <a:off x="40340" y="2040033"/>
            <a:ext cx="12151660" cy="32431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91952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0</TotalTime>
  <Words>1025</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15</vt:i4>
      </vt:variant>
    </vt:vector>
  </HeadingPairs>
  <TitlesOfParts>
    <vt:vector size="25" baseType="lpstr">
      <vt:lpstr>Aptos</vt:lpstr>
      <vt:lpstr>Calibri</vt:lpstr>
      <vt:lpstr>Calibri Light</vt:lpstr>
      <vt:lpstr>Cavolini</vt:lpstr>
      <vt:lpstr>Gill Sans MT</vt:lpstr>
      <vt:lpstr>Nirmala UI</vt:lpstr>
      <vt:lpstr>Segoe UI Emoji</vt:lpstr>
      <vt:lpstr>Symbol</vt:lpstr>
      <vt:lpstr>Wingdings 2</vt:lpstr>
      <vt:lpstr>Dividendi</vt:lpstr>
      <vt:lpstr>Presentazione standard di PowerPoint</vt:lpstr>
      <vt:lpstr>DUBAI 2026</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dubai</vt:lpstr>
      <vt:lpstr>COME ISCRIVERSI</vt:lpstr>
      <vt:lpstr>OFFERTE SPECIALI</vt:lpstr>
      <vt:lpstr>OFFERTE SPECIALI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Caldirola</dc:creator>
  <cp:lastModifiedBy>Cristina Caldirola</cp:lastModifiedBy>
  <cp:revision>11</cp:revision>
  <dcterms:modified xsi:type="dcterms:W3CDTF">2025-10-31T13:06:16Z</dcterms:modified>
</cp:coreProperties>
</file>